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3" r:id="rId3"/>
    <p:sldId id="257" r:id="rId4"/>
    <p:sldId id="256" r:id="rId5"/>
    <p:sldId id="258" r:id="rId6"/>
    <p:sldId id="292" r:id="rId7"/>
    <p:sldId id="260" r:id="rId8"/>
    <p:sldId id="261" r:id="rId9"/>
    <p:sldId id="262" r:id="rId10"/>
    <p:sldId id="264" r:id="rId11"/>
    <p:sldId id="265" r:id="rId12"/>
    <p:sldId id="266" r:id="rId13"/>
    <p:sldId id="267" r:id="rId14"/>
    <p:sldId id="294" r:id="rId15"/>
    <p:sldId id="268" r:id="rId16"/>
    <p:sldId id="269" r:id="rId17"/>
    <p:sldId id="270" r:id="rId18"/>
    <p:sldId id="295" r:id="rId19"/>
    <p:sldId id="271" r:id="rId20"/>
    <p:sldId id="293" r:id="rId21"/>
    <p:sldId id="272" r:id="rId22"/>
    <p:sldId id="273" r:id="rId23"/>
    <p:sldId id="275" r:id="rId24"/>
    <p:sldId id="274"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6" r:id="rId40"/>
    <p:sldId id="297" r:id="rId41"/>
    <p:sldId id="291" r:id="rId42"/>
    <p:sldId id="298" r:id="rId43"/>
    <p:sldId id="299" r:id="rId44"/>
    <p:sldId id="300" r:id="rId45"/>
    <p:sldId id="301" r:id="rId46"/>
    <p:sldId id="302" r:id="rId47"/>
    <p:sldId id="303"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p:cViewPr varScale="1">
        <p:scale>
          <a:sx n="69" d="100"/>
          <a:sy n="69" d="100"/>
        </p:scale>
        <p:origin x="-139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02/06/2014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02/06/2014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audio" Target="file:///D:\Tiziana\Scuola\A.S.%202013-2014\Lituania\Foto%20viaggio%2026-30%20maggio%202014%20-%20Copia\Presentazione%20viaggio\1%20Beautiful%20day.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iziana\Scuola\A.S. 2013-2014\Lituania\Bandiera_animata_flag_Lituania_dal_1988.gif"/>
          <p:cNvPicPr>
            <a:picLocks noGrp="1" noChangeAspect="1" noChangeArrowheads="1" noCrop="1"/>
          </p:cNvPicPr>
          <p:nvPr>
            <p:ph idx="1"/>
          </p:nvPr>
        </p:nvPicPr>
        <p:blipFill>
          <a:blip r:embed="rId3" cstate="print"/>
          <a:srcRect/>
          <a:stretch>
            <a:fillRect/>
          </a:stretch>
        </p:blipFill>
        <p:spPr bwMode="auto">
          <a:xfrm>
            <a:off x="6715140" y="357166"/>
            <a:ext cx="1962143" cy="1261828"/>
          </a:xfrm>
          <a:prstGeom prst="rect">
            <a:avLst/>
          </a:prstGeom>
          <a:noFill/>
        </p:spPr>
      </p:pic>
      <p:sp>
        <p:nvSpPr>
          <p:cNvPr id="5" name="CasellaDiTesto 4"/>
          <p:cNvSpPr txBox="1"/>
          <p:nvPr/>
        </p:nvSpPr>
        <p:spPr>
          <a:xfrm>
            <a:off x="1428728" y="357166"/>
            <a:ext cx="6215106" cy="2923877"/>
          </a:xfrm>
          <a:prstGeom prst="rect">
            <a:avLst/>
          </a:prstGeom>
          <a:noFill/>
        </p:spPr>
        <p:txBody>
          <a:bodyPr wrap="square" rtlCol="0">
            <a:spAutoFit/>
          </a:bodyPr>
          <a:lstStyle/>
          <a:p>
            <a:pPr algn="ctr"/>
            <a:r>
              <a:rPr lang="vi-VN" sz="2600" b="1" dirty="0" smtClean="0">
                <a:solidFill>
                  <a:srgbClr val="C00000"/>
                </a:solidFill>
              </a:rPr>
              <a:t>Comenius Regio </a:t>
            </a:r>
            <a:endParaRPr lang="it-IT" sz="2600" b="1" dirty="0" smtClean="0">
              <a:solidFill>
                <a:srgbClr val="C00000"/>
              </a:solidFill>
            </a:endParaRPr>
          </a:p>
          <a:p>
            <a:pPr algn="ctr"/>
            <a:r>
              <a:rPr lang="vi-VN" sz="2600" b="1" dirty="0" smtClean="0">
                <a:solidFill>
                  <a:srgbClr val="C00000"/>
                </a:solidFill>
              </a:rPr>
              <a:t>"Success comes </a:t>
            </a:r>
            <a:endParaRPr lang="it-IT" sz="2600" b="1" dirty="0" smtClean="0">
              <a:solidFill>
                <a:srgbClr val="C00000"/>
              </a:solidFill>
            </a:endParaRPr>
          </a:p>
          <a:p>
            <a:pPr algn="ctr"/>
            <a:r>
              <a:rPr lang="vi-VN" sz="2600" b="1" dirty="0" smtClean="0">
                <a:solidFill>
                  <a:srgbClr val="C00000"/>
                </a:solidFill>
              </a:rPr>
              <a:t>through interest" – </a:t>
            </a:r>
            <a:endParaRPr lang="it-IT" sz="2600" b="1" dirty="0" smtClean="0">
              <a:solidFill>
                <a:srgbClr val="C00000"/>
              </a:solidFill>
            </a:endParaRPr>
          </a:p>
          <a:p>
            <a:pPr algn="ctr"/>
            <a:r>
              <a:rPr lang="vi-VN" sz="2600" b="1" dirty="0" smtClean="0">
                <a:solidFill>
                  <a:srgbClr val="C00000"/>
                </a:solidFill>
              </a:rPr>
              <a:t>Klaipéda (Lituania) </a:t>
            </a:r>
            <a:endParaRPr lang="it-IT" sz="2600" b="1" dirty="0" smtClean="0">
              <a:solidFill>
                <a:srgbClr val="C00000"/>
              </a:solidFill>
            </a:endParaRPr>
          </a:p>
          <a:p>
            <a:pPr algn="ctr"/>
            <a:r>
              <a:rPr lang="vi-VN" sz="2600" b="1" dirty="0" smtClean="0">
                <a:solidFill>
                  <a:srgbClr val="C00000"/>
                </a:solidFill>
              </a:rPr>
              <a:t>27-30 Maggio 2014</a:t>
            </a:r>
          </a:p>
          <a:p>
            <a:pPr algn="ctr">
              <a:buNone/>
            </a:pPr>
            <a:endParaRPr lang="it-IT" sz="3600" dirty="0" smtClean="0">
              <a:solidFill>
                <a:srgbClr val="C00000"/>
              </a:solidFill>
            </a:endParaRPr>
          </a:p>
          <a:p>
            <a:endParaRPr lang="it-IT" dirty="0"/>
          </a:p>
        </p:txBody>
      </p:sp>
      <p:pic>
        <p:nvPicPr>
          <p:cNvPr id="1028" name="Picture 4" descr="https://encrypted-tbn0.gstatic.com/images?q=tbn:ANd9GcQHlh8nhDrvOpL1bpMouo1Lib9oxfcm99IH2Ev3v7X4SHCYSPR7"/>
          <p:cNvPicPr>
            <a:picLocks noChangeAspect="1" noChangeArrowheads="1"/>
          </p:cNvPicPr>
          <p:nvPr/>
        </p:nvPicPr>
        <p:blipFill>
          <a:blip r:embed="rId4" cstate="print"/>
          <a:srcRect/>
          <a:stretch>
            <a:fillRect/>
          </a:stretch>
        </p:blipFill>
        <p:spPr bwMode="auto">
          <a:xfrm>
            <a:off x="214282" y="142852"/>
            <a:ext cx="1928826" cy="2018539"/>
          </a:xfrm>
          <a:prstGeom prst="rect">
            <a:avLst/>
          </a:prstGeom>
          <a:noFill/>
        </p:spPr>
      </p:pic>
      <p:pic>
        <p:nvPicPr>
          <p:cNvPr id="36867" name="Picture 3"/>
          <p:cNvPicPr>
            <a:picLocks noChangeAspect="1" noChangeArrowheads="1"/>
          </p:cNvPicPr>
          <p:nvPr/>
        </p:nvPicPr>
        <p:blipFill>
          <a:blip r:embed="rId5" cstate="print"/>
          <a:srcRect l="20864" t="14648" r="21486" b="16992"/>
          <a:stretch>
            <a:fillRect/>
          </a:stretch>
        </p:blipFill>
        <p:spPr bwMode="auto">
          <a:xfrm>
            <a:off x="1643042" y="2643182"/>
            <a:ext cx="5929354" cy="3952902"/>
          </a:xfrm>
          <a:prstGeom prst="rect">
            <a:avLst/>
          </a:prstGeom>
          <a:noFill/>
          <a:ln w="9525">
            <a:noFill/>
            <a:miter lim="800000"/>
            <a:headEnd/>
            <a:tailEnd/>
          </a:ln>
          <a:effectLst/>
        </p:spPr>
      </p:pic>
      <p:pic>
        <p:nvPicPr>
          <p:cNvPr id="7" name="1 Beautiful day.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Tiziana\Scuola\A.S. 2013-2014\Lituania\Foto viaggio 26-30 maggio 2014 - Copia\Foto viaggio\Impegni istituzionali\2 Visita all'istituto d'arte\108.JPG"/>
          <p:cNvPicPr>
            <a:picLocks noGrp="1" noChangeAspect="1" noChangeArrowheads="1"/>
          </p:cNvPicPr>
          <p:nvPr>
            <p:ph idx="1"/>
          </p:nvPr>
        </p:nvPicPr>
        <p:blipFill>
          <a:blip r:embed="rId2" cstate="print"/>
          <a:srcRect/>
          <a:stretch>
            <a:fillRect/>
          </a:stretch>
        </p:blipFill>
        <p:spPr bwMode="auto">
          <a:xfrm>
            <a:off x="1" y="1"/>
            <a:ext cx="4571999" cy="3429000"/>
          </a:xfrm>
          <a:prstGeom prst="rect">
            <a:avLst/>
          </a:prstGeom>
          <a:noFill/>
        </p:spPr>
      </p:pic>
      <p:pic>
        <p:nvPicPr>
          <p:cNvPr id="21507" name="Picture 3" descr="D:\Tiziana\Scuola\A.S. 2013-2014\Lituania\Foto viaggio 26-30 maggio 2014 - Copia\Foto viaggio\Impegni istituzionali\2 Visita all'istituto d'arte\110.JPG"/>
          <p:cNvPicPr>
            <a:picLocks noChangeAspect="1" noChangeArrowheads="1"/>
          </p:cNvPicPr>
          <p:nvPr/>
        </p:nvPicPr>
        <p:blipFill>
          <a:blip r:embed="rId3" cstate="print"/>
          <a:srcRect/>
          <a:stretch>
            <a:fillRect/>
          </a:stretch>
        </p:blipFill>
        <p:spPr bwMode="auto">
          <a:xfrm>
            <a:off x="0" y="3500438"/>
            <a:ext cx="4476749" cy="3357562"/>
          </a:xfrm>
          <a:prstGeom prst="rect">
            <a:avLst/>
          </a:prstGeom>
          <a:noFill/>
        </p:spPr>
      </p:pic>
      <p:pic>
        <p:nvPicPr>
          <p:cNvPr id="21508" name="Picture 4" descr="D:\Tiziana\Scuola\A.S. 2013-2014\Lituania\Foto viaggio 26-30 maggio 2014 - Copia\Foto viaggio\Impegni istituzionali\2 Visita all'istituto d'arte\112.JPG"/>
          <p:cNvPicPr>
            <a:picLocks noChangeAspect="1" noChangeArrowheads="1"/>
          </p:cNvPicPr>
          <p:nvPr/>
        </p:nvPicPr>
        <p:blipFill>
          <a:blip r:embed="rId4" cstate="print"/>
          <a:srcRect l="14130" t="11594" r="9782" b="13043"/>
          <a:stretch>
            <a:fillRect/>
          </a:stretch>
        </p:blipFill>
        <p:spPr bwMode="auto">
          <a:xfrm>
            <a:off x="4528006" y="0"/>
            <a:ext cx="4615994" cy="3429024"/>
          </a:xfrm>
          <a:prstGeom prst="rect">
            <a:avLst/>
          </a:prstGeom>
          <a:noFill/>
        </p:spPr>
      </p:pic>
      <p:pic>
        <p:nvPicPr>
          <p:cNvPr id="21509" name="Picture 5" descr="D:\Tiziana\Scuola\A.S. 2013-2014\Lituania\Foto viaggio 26-30 maggio 2014 - Copia\Foto viaggio\Impegni istituzionali\2 Visita all'istituto d'arte\109.JPG"/>
          <p:cNvPicPr>
            <a:picLocks noChangeAspect="1" noChangeArrowheads="1"/>
          </p:cNvPicPr>
          <p:nvPr/>
        </p:nvPicPr>
        <p:blipFill>
          <a:blip r:embed="rId5" cstate="print"/>
          <a:srcRect r="9507" b="15624"/>
          <a:stretch>
            <a:fillRect/>
          </a:stretch>
        </p:blipFill>
        <p:spPr bwMode="auto">
          <a:xfrm>
            <a:off x="4342663" y="3500438"/>
            <a:ext cx="4801337" cy="3357562"/>
          </a:xfrm>
          <a:prstGeom prst="rect">
            <a:avLst/>
          </a:prstGeom>
          <a:noFill/>
        </p:spPr>
      </p:pic>
    </p:spTree>
  </p:cSld>
  <p:clrMapOvr>
    <a:masterClrMapping/>
  </p:clrMapOvr>
  <p:transition spd="med">
    <p:spli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iziana\Scuola\A.S. 2013-2014\Lituania\Foto viaggio 26-30 maggio 2014 - Copia\Foto viaggio\Impegni istituzionali\2 Visita all'istituto d'arte\115.JPG"/>
          <p:cNvPicPr>
            <a:picLocks noGrp="1" noChangeAspect="1" noChangeArrowheads="1"/>
          </p:cNvPicPr>
          <p:nvPr>
            <p:ph idx="1"/>
          </p:nvPr>
        </p:nvPicPr>
        <p:blipFill>
          <a:blip r:embed="rId2" cstate="print"/>
          <a:srcRect/>
          <a:stretch>
            <a:fillRect/>
          </a:stretch>
        </p:blipFill>
        <p:spPr bwMode="auto">
          <a:xfrm>
            <a:off x="0" y="142852"/>
            <a:ext cx="4381497" cy="3286123"/>
          </a:xfrm>
          <a:prstGeom prst="rect">
            <a:avLst/>
          </a:prstGeom>
          <a:noFill/>
        </p:spPr>
      </p:pic>
      <p:pic>
        <p:nvPicPr>
          <p:cNvPr id="22532" name="Picture 4" descr="D:\Tiziana\Scuola\A.S. 2013-2014\Lituania\Foto viaggio 26-30 maggio 2014 - Copia\Foto viaggio\Impegni istituzionali\2 Visita all'istituto d'arte\117.JPG"/>
          <p:cNvPicPr>
            <a:picLocks noChangeAspect="1" noChangeArrowheads="1"/>
          </p:cNvPicPr>
          <p:nvPr/>
        </p:nvPicPr>
        <p:blipFill>
          <a:blip r:embed="rId3" cstate="print"/>
          <a:srcRect/>
          <a:stretch>
            <a:fillRect/>
          </a:stretch>
        </p:blipFill>
        <p:spPr bwMode="auto">
          <a:xfrm>
            <a:off x="4429124" y="285728"/>
            <a:ext cx="4714876" cy="6286501"/>
          </a:xfrm>
          <a:prstGeom prst="rect">
            <a:avLst/>
          </a:prstGeom>
          <a:noFill/>
        </p:spPr>
      </p:pic>
      <p:pic>
        <p:nvPicPr>
          <p:cNvPr id="22533" name="Picture 5" descr="D:\Tiziana\Scuola\A.S. 2013-2014\Lituania\Foto viaggio 26-30 maggio 2014 - Copia\Foto viaggio\Impegni istituzionali\2 Visita all'istituto d'arte\116.JPG"/>
          <p:cNvPicPr>
            <a:picLocks noChangeAspect="1" noChangeArrowheads="1"/>
          </p:cNvPicPr>
          <p:nvPr/>
        </p:nvPicPr>
        <p:blipFill>
          <a:blip r:embed="rId4" cstate="print"/>
          <a:srcRect l="5355" t="4065" r="1325" b="6504"/>
          <a:stretch>
            <a:fillRect/>
          </a:stretch>
        </p:blipFill>
        <p:spPr bwMode="auto">
          <a:xfrm>
            <a:off x="0" y="3500438"/>
            <a:ext cx="4472639" cy="3214686"/>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Tiziana\Scuola\A.S. 2013-2014\Lituania\Foto viaggio 26-30 maggio 2014 - Copia\Foto viaggio\Impegni istituzionali\2 Visita all'istituto d'arte\118.JPG"/>
          <p:cNvPicPr>
            <a:picLocks noGrp="1" noChangeAspect="1" noChangeArrowheads="1"/>
          </p:cNvPicPr>
          <p:nvPr>
            <p:ph idx="1"/>
          </p:nvPr>
        </p:nvPicPr>
        <p:blipFill>
          <a:blip r:embed="rId2" cstate="print"/>
          <a:srcRect l="11838" t="9470"/>
          <a:stretch>
            <a:fillRect/>
          </a:stretch>
        </p:blipFill>
        <p:spPr bwMode="auto">
          <a:xfrm>
            <a:off x="0" y="0"/>
            <a:ext cx="4572000" cy="3521086"/>
          </a:xfrm>
          <a:prstGeom prst="rect">
            <a:avLst/>
          </a:prstGeom>
          <a:noFill/>
        </p:spPr>
      </p:pic>
      <p:pic>
        <p:nvPicPr>
          <p:cNvPr id="23555" name="Picture 3" descr="D:\Tiziana\Scuola\A.S. 2013-2014\Lituania\Foto viaggio 26-30 maggio 2014 - Copia\Foto viaggio\Impegni istituzionali\2 Visita all'istituto d'arte\120.JPG"/>
          <p:cNvPicPr>
            <a:picLocks noChangeAspect="1" noChangeArrowheads="1"/>
          </p:cNvPicPr>
          <p:nvPr/>
        </p:nvPicPr>
        <p:blipFill>
          <a:blip r:embed="rId3" cstate="print"/>
          <a:srcRect l="3571" t="5195"/>
          <a:stretch>
            <a:fillRect/>
          </a:stretch>
        </p:blipFill>
        <p:spPr bwMode="auto">
          <a:xfrm>
            <a:off x="4495733" y="0"/>
            <a:ext cx="4648268" cy="3500438"/>
          </a:xfrm>
          <a:prstGeom prst="rect">
            <a:avLst/>
          </a:prstGeom>
          <a:noFill/>
        </p:spPr>
      </p:pic>
      <p:pic>
        <p:nvPicPr>
          <p:cNvPr id="23556" name="Picture 4" descr="D:\Tiziana\Scuola\A.S. 2013-2014\Lituania\Foto viaggio 26-30 maggio 2014 - Copia\Foto viaggio\Impegni istituzionali\2 Visita all'istituto d'arte\122.JPG"/>
          <p:cNvPicPr>
            <a:picLocks noChangeAspect="1" noChangeArrowheads="1"/>
          </p:cNvPicPr>
          <p:nvPr/>
        </p:nvPicPr>
        <p:blipFill>
          <a:blip r:embed="rId4" cstate="print"/>
          <a:srcRect t="7413" b="10752"/>
          <a:stretch>
            <a:fillRect/>
          </a:stretch>
        </p:blipFill>
        <p:spPr bwMode="auto">
          <a:xfrm>
            <a:off x="1785918" y="3484185"/>
            <a:ext cx="5496987" cy="3373815"/>
          </a:xfrm>
          <a:prstGeom prst="rect">
            <a:avLst/>
          </a:prstGeom>
          <a:noFill/>
        </p:spPr>
      </p:pic>
    </p:spTree>
  </p:cSld>
  <p:clrMapOvr>
    <a:masterClrMapping/>
  </p:clrMapOvr>
  <p:transition spd="med">
    <p:strips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Visita alla scuola di Turismo</a:t>
            </a:r>
            <a:endParaRPr lang="it-IT" dirty="0">
              <a:solidFill>
                <a:srgbClr val="C00000"/>
              </a:solidFill>
            </a:endParaRPr>
          </a:p>
        </p:txBody>
      </p:sp>
      <p:pic>
        <p:nvPicPr>
          <p:cNvPr id="24581" name="Picture 5" descr="images/stories/fruit/1.png"/>
          <p:cNvPicPr>
            <a:picLocks noChangeAspect="1" noChangeArrowheads="1"/>
          </p:cNvPicPr>
          <p:nvPr/>
        </p:nvPicPr>
        <p:blipFill>
          <a:blip r:embed="rId2" cstate="print"/>
          <a:srcRect l="66752" t="8654"/>
          <a:stretch>
            <a:fillRect/>
          </a:stretch>
        </p:blipFill>
        <p:spPr bwMode="auto">
          <a:xfrm>
            <a:off x="66143" y="1571612"/>
            <a:ext cx="5505989" cy="4054810"/>
          </a:xfrm>
          <a:prstGeom prst="rect">
            <a:avLst/>
          </a:prstGeom>
          <a:noFill/>
        </p:spPr>
      </p:pic>
      <p:sp>
        <p:nvSpPr>
          <p:cNvPr id="8" name="Segnaposto contenuto 7"/>
          <p:cNvSpPr>
            <a:spLocks noGrp="1"/>
          </p:cNvSpPr>
          <p:nvPr>
            <p:ph idx="1"/>
          </p:nvPr>
        </p:nvSpPr>
        <p:spPr>
          <a:xfrm>
            <a:off x="5214942" y="1928802"/>
            <a:ext cx="3471858" cy="3357586"/>
          </a:xfrm>
        </p:spPr>
        <p:txBody>
          <a:bodyPr>
            <a:normAutofit fontScale="85000" lnSpcReduction="20000"/>
          </a:bodyPr>
          <a:lstStyle/>
          <a:p>
            <a:pPr>
              <a:buNone/>
            </a:pPr>
            <a:r>
              <a:rPr lang="it-IT" sz="2400" dirty="0" smtClean="0"/>
              <a:t>      </a:t>
            </a:r>
            <a:r>
              <a:rPr lang="it-IT" sz="2600" dirty="0" err="1" smtClean="0">
                <a:solidFill>
                  <a:srgbClr val="002060"/>
                </a:solidFill>
              </a:rPr>
              <a:t>Audrius</a:t>
            </a:r>
            <a:r>
              <a:rPr lang="it-IT" sz="2600" dirty="0" smtClean="0">
                <a:solidFill>
                  <a:srgbClr val="002060"/>
                </a:solidFill>
              </a:rPr>
              <a:t> </a:t>
            </a:r>
            <a:r>
              <a:rPr lang="it-IT" sz="2600" dirty="0" err="1" smtClean="0">
                <a:solidFill>
                  <a:srgbClr val="002060"/>
                </a:solidFill>
              </a:rPr>
              <a:t>Kurlavicius</a:t>
            </a:r>
            <a:r>
              <a:rPr lang="it-IT" sz="2600" dirty="0" smtClean="0">
                <a:solidFill>
                  <a:srgbClr val="002060"/>
                </a:solidFill>
              </a:rPr>
              <a:t>, dirigente della scuola di turismo, ci ha mostrato la nuova struttura dell’istituto, progettata per 1400 alunni in un momento di boom di iscrizioni. Negli ultimi anni, però, la scuola ha subito un forte calo nella frequenza, anche a causa dell’emigrazione.</a:t>
            </a:r>
            <a:endParaRPr lang="it-IT" sz="2600" dirty="0">
              <a:solidFill>
                <a:srgbClr val="002060"/>
              </a:solidFill>
            </a:endParaRPr>
          </a:p>
        </p:txBody>
      </p:sp>
    </p:spTree>
  </p:cSld>
  <p:clrMapOvr>
    <a:masterClrMapping/>
  </p:clrMapOvr>
  <p:transition spd="med">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idx="1"/>
          </p:nvPr>
        </p:nvPicPr>
        <p:blipFill>
          <a:blip r:embed="rId2" cstate="print"/>
          <a:srcRect l="19828" t="13574" r="21603" b="17142"/>
          <a:stretch>
            <a:fillRect/>
          </a:stretch>
        </p:blipFill>
        <p:spPr bwMode="auto">
          <a:xfrm>
            <a:off x="857224" y="762547"/>
            <a:ext cx="7446391" cy="4952469"/>
          </a:xfrm>
          <a:prstGeom prst="rect">
            <a:avLst/>
          </a:prstGeom>
          <a:noFill/>
          <a:ln w="9525">
            <a:noFill/>
            <a:miter lim="800000"/>
            <a:headEnd/>
            <a:tailEnd/>
          </a:ln>
          <a:effectLst/>
        </p:spPr>
      </p:pic>
    </p:spTree>
  </p:cSld>
  <p:clrMapOvr>
    <a:masterClrMapping/>
  </p:clrMapOvr>
  <p:transition spd="med">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iziana\Scuola\A.S. 2013-2014\Lituania\Foto viaggio 26-30 maggio 2014 - Copia\Foto viaggio\Impegni istituzionali\3 Visita alla scuola di Turismo\134.JPG"/>
          <p:cNvPicPr>
            <a:picLocks noGrp="1" noChangeAspect="1" noChangeArrowheads="1"/>
          </p:cNvPicPr>
          <p:nvPr>
            <p:ph idx="1"/>
          </p:nvPr>
        </p:nvPicPr>
        <p:blipFill>
          <a:blip r:embed="rId2" cstate="print"/>
          <a:srcRect/>
          <a:stretch>
            <a:fillRect/>
          </a:stretch>
        </p:blipFill>
        <p:spPr bwMode="auto">
          <a:xfrm>
            <a:off x="4572001" y="3429000"/>
            <a:ext cx="4571999" cy="3429000"/>
          </a:xfrm>
          <a:prstGeom prst="rect">
            <a:avLst/>
          </a:prstGeom>
          <a:noFill/>
        </p:spPr>
      </p:pic>
      <p:pic>
        <p:nvPicPr>
          <p:cNvPr id="5" name="Picture 2" descr="D:\Tiziana\Scuola\A.S. 2013-2014\Lituania\Foto viaggio 26-30 maggio 2014 - Copia\Foto viaggio\Impegni istituzionali\3 Visita alla scuola di Turismo\133.JPG"/>
          <p:cNvPicPr>
            <a:picLocks noChangeAspect="1" noChangeArrowheads="1"/>
          </p:cNvPicPr>
          <p:nvPr/>
        </p:nvPicPr>
        <p:blipFill>
          <a:blip r:embed="rId3" cstate="print"/>
          <a:srcRect l="3832" t="4104" r="9751" b="13819"/>
          <a:stretch>
            <a:fillRect/>
          </a:stretch>
        </p:blipFill>
        <p:spPr bwMode="auto">
          <a:xfrm>
            <a:off x="0" y="-1"/>
            <a:ext cx="4714876" cy="3358541"/>
          </a:xfrm>
          <a:prstGeom prst="rect">
            <a:avLst/>
          </a:prstGeom>
          <a:noFill/>
        </p:spPr>
      </p:pic>
      <p:pic>
        <p:nvPicPr>
          <p:cNvPr id="27649" name="Picture 1" descr="D:\Tiziana\Scuola\A.S. 2013-2014\Lituania\Foto viaggio 26-30 maggio 2014 - Copia\Foto viaggio\Impegni istituzionali\3 Visita alla scuola di Turismo\135.JPG"/>
          <p:cNvPicPr>
            <a:picLocks noChangeAspect="1" noChangeArrowheads="1"/>
          </p:cNvPicPr>
          <p:nvPr/>
        </p:nvPicPr>
        <p:blipFill>
          <a:blip r:embed="rId4" cstate="print"/>
          <a:srcRect/>
          <a:stretch>
            <a:fillRect/>
          </a:stretch>
        </p:blipFill>
        <p:spPr bwMode="auto">
          <a:xfrm>
            <a:off x="0" y="3375421"/>
            <a:ext cx="4643438" cy="3482579"/>
          </a:xfrm>
          <a:prstGeom prst="rect">
            <a:avLst/>
          </a:prstGeom>
          <a:noFill/>
        </p:spPr>
      </p:pic>
      <p:pic>
        <p:nvPicPr>
          <p:cNvPr id="27650" name="Picture 2" descr="D:\Tiziana\Scuola\A.S. 2013-2014\Lituania\Foto viaggio 26-30 maggio 2014 - Copia\Foto viaggio\Impegni istituzionali\3 Visita alla scuola di Turismo\138.JPG"/>
          <p:cNvPicPr>
            <a:picLocks noChangeAspect="1" noChangeArrowheads="1"/>
          </p:cNvPicPr>
          <p:nvPr/>
        </p:nvPicPr>
        <p:blipFill>
          <a:blip r:embed="rId5" cstate="print"/>
          <a:srcRect/>
          <a:stretch>
            <a:fillRect/>
          </a:stretch>
        </p:blipFill>
        <p:spPr bwMode="auto">
          <a:xfrm>
            <a:off x="4667252" y="0"/>
            <a:ext cx="4476748" cy="3357562"/>
          </a:xfrm>
          <a:prstGeom prst="rect">
            <a:avLst/>
          </a:prstGeom>
          <a:noFill/>
        </p:spPr>
      </p:pic>
    </p:spTree>
  </p:cSld>
  <p:clrMapOvr>
    <a:masterClrMapping/>
  </p:clrMapOvr>
  <p:transition spd="med">
    <p:comb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D:\Tiziana\Scuola\A.S. 2013-2014\Lituania\Foto viaggio 26-30 maggio 2014 - Copia\Foto viaggio\Impegni istituzionali\3 Visita alla scuola di Turismo\139.JPG"/>
          <p:cNvPicPr>
            <a:picLocks noGrp="1" noChangeAspect="1" noChangeArrowheads="1"/>
          </p:cNvPicPr>
          <p:nvPr>
            <p:ph idx="1"/>
          </p:nvPr>
        </p:nvPicPr>
        <p:blipFill>
          <a:blip r:embed="rId2" cstate="print"/>
          <a:srcRect/>
          <a:stretch>
            <a:fillRect/>
          </a:stretch>
        </p:blipFill>
        <p:spPr bwMode="auto">
          <a:xfrm>
            <a:off x="-1" y="0"/>
            <a:ext cx="4381499" cy="3286124"/>
          </a:xfrm>
          <a:prstGeom prst="rect">
            <a:avLst/>
          </a:prstGeom>
          <a:noFill/>
        </p:spPr>
      </p:pic>
      <p:pic>
        <p:nvPicPr>
          <p:cNvPr id="26626" name="Picture 2" descr="D:\Tiziana\Scuola\A.S. 2013-2014\Lituania\Foto viaggio 26-30 maggio 2014 - Copia\Foto viaggio\Impegni istituzionali\3 Visita alla scuola di Turismo\143.JPG"/>
          <p:cNvPicPr>
            <a:picLocks noChangeAspect="1" noChangeArrowheads="1"/>
          </p:cNvPicPr>
          <p:nvPr/>
        </p:nvPicPr>
        <p:blipFill>
          <a:blip r:embed="rId3" cstate="print"/>
          <a:srcRect t="9635"/>
          <a:stretch>
            <a:fillRect/>
          </a:stretch>
        </p:blipFill>
        <p:spPr bwMode="auto">
          <a:xfrm>
            <a:off x="4286248" y="0"/>
            <a:ext cx="4857752" cy="3292294"/>
          </a:xfrm>
          <a:prstGeom prst="rect">
            <a:avLst/>
          </a:prstGeom>
          <a:noFill/>
        </p:spPr>
      </p:pic>
      <p:pic>
        <p:nvPicPr>
          <p:cNvPr id="26627" name="Picture 3" descr="D:\Tiziana\Scuola\A.S. 2013-2014\Lituania\Foto viaggio 26-30 maggio 2014 - Copia\Foto viaggio\Impegni istituzionali\3 Visita alla scuola di Turismo\144.JPG"/>
          <p:cNvPicPr>
            <a:picLocks noChangeAspect="1" noChangeArrowheads="1"/>
          </p:cNvPicPr>
          <p:nvPr/>
        </p:nvPicPr>
        <p:blipFill>
          <a:blip r:embed="rId4" cstate="print"/>
          <a:srcRect/>
          <a:stretch>
            <a:fillRect/>
          </a:stretch>
        </p:blipFill>
        <p:spPr bwMode="auto">
          <a:xfrm>
            <a:off x="0" y="3357562"/>
            <a:ext cx="4667250" cy="3500438"/>
          </a:xfrm>
          <a:prstGeom prst="rect">
            <a:avLst/>
          </a:prstGeom>
          <a:noFill/>
        </p:spPr>
      </p:pic>
      <p:pic>
        <p:nvPicPr>
          <p:cNvPr id="26628" name="Picture 4" descr="D:\Tiziana\Scuola\A.S. 2013-2014\Lituania\Foto viaggio 26-30 maggio 2014 - Copia\Foto viaggio\Impegni istituzionali\3 Visita alla scuola di Turismo\145.JPG"/>
          <p:cNvPicPr>
            <a:picLocks noChangeAspect="1" noChangeArrowheads="1"/>
          </p:cNvPicPr>
          <p:nvPr/>
        </p:nvPicPr>
        <p:blipFill>
          <a:blip r:embed="rId5" cstate="print"/>
          <a:srcRect/>
          <a:stretch>
            <a:fillRect/>
          </a:stretch>
        </p:blipFill>
        <p:spPr bwMode="auto">
          <a:xfrm>
            <a:off x="4381499" y="3286124"/>
            <a:ext cx="4762502" cy="3571876"/>
          </a:xfrm>
          <a:prstGeom prst="rect">
            <a:avLst/>
          </a:prstGeom>
          <a:noFill/>
        </p:spPr>
      </p:pic>
    </p:spTree>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D:\Tiziana\Scuola\A.S. 2013-2014\Lituania\Foto viaggio 26-30 maggio 2014 - Copia\Foto viaggio\Impegni istituzionali\3 Visita alla scuola di Turismo\148.JPG"/>
          <p:cNvPicPr>
            <a:picLocks noGrp="1" noChangeAspect="1" noChangeArrowheads="1"/>
          </p:cNvPicPr>
          <p:nvPr>
            <p:ph idx="1"/>
          </p:nvPr>
        </p:nvPicPr>
        <p:blipFill>
          <a:blip r:embed="rId2" cstate="print"/>
          <a:srcRect/>
          <a:stretch>
            <a:fillRect/>
          </a:stretch>
        </p:blipFill>
        <p:spPr bwMode="auto">
          <a:xfrm>
            <a:off x="1" y="1"/>
            <a:ext cx="4357685" cy="3268264"/>
          </a:xfrm>
          <a:prstGeom prst="rect">
            <a:avLst/>
          </a:prstGeom>
          <a:noFill/>
        </p:spPr>
      </p:pic>
      <p:pic>
        <p:nvPicPr>
          <p:cNvPr id="25602" name="Picture 2" descr="D:\Tiziana\Scuola\A.S. 2013-2014\Lituania\Foto viaggio 26-30 maggio 2014 - Copia\Foto viaggio\Impegni istituzionali\3 Visita alla scuola di Turismo\149.JPG"/>
          <p:cNvPicPr>
            <a:picLocks noChangeAspect="1" noChangeArrowheads="1"/>
          </p:cNvPicPr>
          <p:nvPr/>
        </p:nvPicPr>
        <p:blipFill>
          <a:blip r:embed="rId3" cstate="print"/>
          <a:srcRect/>
          <a:stretch>
            <a:fillRect/>
          </a:stretch>
        </p:blipFill>
        <p:spPr bwMode="auto">
          <a:xfrm>
            <a:off x="4381498" y="3286124"/>
            <a:ext cx="4762501" cy="3571876"/>
          </a:xfrm>
          <a:prstGeom prst="rect">
            <a:avLst/>
          </a:prstGeom>
          <a:noFill/>
        </p:spPr>
      </p:pic>
      <p:sp>
        <p:nvSpPr>
          <p:cNvPr id="6" name="CasellaDiTesto 5"/>
          <p:cNvSpPr txBox="1"/>
          <p:nvPr/>
        </p:nvSpPr>
        <p:spPr>
          <a:xfrm>
            <a:off x="5072066" y="571480"/>
            <a:ext cx="3071802" cy="1754326"/>
          </a:xfrm>
          <a:prstGeom prst="rect">
            <a:avLst/>
          </a:prstGeom>
          <a:noFill/>
        </p:spPr>
        <p:txBody>
          <a:bodyPr wrap="square" rtlCol="0">
            <a:spAutoFit/>
          </a:bodyPr>
          <a:lstStyle/>
          <a:p>
            <a:r>
              <a:rPr lang="it-IT" sz="3600" dirty="0" smtClean="0">
                <a:solidFill>
                  <a:srgbClr val="C00000"/>
                </a:solidFill>
              </a:rPr>
              <a:t>Gli alunni alle prese con il pranzo …</a:t>
            </a:r>
            <a:endParaRPr lang="it-IT" sz="3600" dirty="0">
              <a:solidFill>
                <a:srgbClr val="C00000"/>
              </a:solidFill>
            </a:endParaRPr>
          </a:p>
        </p:txBody>
      </p:sp>
      <p:sp>
        <p:nvSpPr>
          <p:cNvPr id="7" name="CasellaDiTesto 6"/>
          <p:cNvSpPr txBox="1"/>
          <p:nvPr/>
        </p:nvSpPr>
        <p:spPr>
          <a:xfrm>
            <a:off x="428596" y="3929066"/>
            <a:ext cx="3143272" cy="1754326"/>
          </a:xfrm>
          <a:prstGeom prst="rect">
            <a:avLst/>
          </a:prstGeom>
          <a:noFill/>
        </p:spPr>
        <p:txBody>
          <a:bodyPr wrap="square" rtlCol="0">
            <a:spAutoFit/>
          </a:bodyPr>
          <a:lstStyle/>
          <a:p>
            <a:r>
              <a:rPr lang="it-IT" sz="3600" dirty="0" smtClean="0">
                <a:solidFill>
                  <a:srgbClr val="C00000"/>
                </a:solidFill>
              </a:rPr>
              <a:t>… che stanno preparando per noi!</a:t>
            </a:r>
            <a:endParaRPr lang="it-IT" sz="3600" dirty="0">
              <a:solidFill>
                <a:srgbClr val="C00000"/>
              </a:solidFill>
            </a:endParaRPr>
          </a:p>
        </p:txBody>
      </p:sp>
    </p:spTree>
  </p:cSld>
  <p:clrMapOvr>
    <a:masterClrMapping/>
  </p:clrMapOvr>
  <p:transition spd="med">
    <p:wheel spokes="3"/>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2" cstate="print"/>
          <a:srcRect l="23377" t="13574" r="24265" b="16976"/>
          <a:stretch>
            <a:fillRect/>
          </a:stretch>
        </p:blipFill>
        <p:spPr bwMode="auto">
          <a:xfrm>
            <a:off x="4641813" y="-1"/>
            <a:ext cx="4502187" cy="3357563"/>
          </a:xfrm>
          <a:prstGeom prst="rect">
            <a:avLst/>
          </a:prstGeom>
          <a:noFill/>
          <a:ln w="9525">
            <a:noFill/>
            <a:miter lim="800000"/>
            <a:headEnd/>
            <a:tailEnd/>
          </a:ln>
          <a:effectLst/>
        </p:spPr>
      </p:pic>
      <p:pic>
        <p:nvPicPr>
          <p:cNvPr id="53251" name="Picture 3" descr="D:\Tiziana\Scuola\A.S. 2013-2014\Lituania\Foto viaggio 26-30 maggio 2014 - Copia\Foto viaggio\Momenti conviviali\281.JPG"/>
          <p:cNvPicPr>
            <a:picLocks noChangeAspect="1" noChangeArrowheads="1"/>
          </p:cNvPicPr>
          <p:nvPr/>
        </p:nvPicPr>
        <p:blipFill>
          <a:blip r:embed="rId3" cstate="print"/>
          <a:srcRect/>
          <a:stretch>
            <a:fillRect/>
          </a:stretch>
        </p:blipFill>
        <p:spPr bwMode="auto">
          <a:xfrm>
            <a:off x="0" y="3357562"/>
            <a:ext cx="4716442" cy="3500438"/>
          </a:xfrm>
          <a:prstGeom prst="rect">
            <a:avLst/>
          </a:prstGeom>
          <a:noFill/>
        </p:spPr>
      </p:pic>
      <p:sp>
        <p:nvSpPr>
          <p:cNvPr id="6" name="CasellaDiTesto 5"/>
          <p:cNvSpPr txBox="1"/>
          <p:nvPr/>
        </p:nvSpPr>
        <p:spPr>
          <a:xfrm>
            <a:off x="928662" y="642918"/>
            <a:ext cx="2446504" cy="1446550"/>
          </a:xfrm>
          <a:prstGeom prst="rect">
            <a:avLst/>
          </a:prstGeom>
          <a:noFill/>
        </p:spPr>
        <p:txBody>
          <a:bodyPr wrap="none" rtlCol="0">
            <a:spAutoFit/>
          </a:bodyPr>
          <a:lstStyle/>
          <a:p>
            <a:r>
              <a:rPr lang="it-IT" sz="4400" b="1" dirty="0" smtClean="0">
                <a:solidFill>
                  <a:srgbClr val="C00000"/>
                </a:solidFill>
              </a:rPr>
              <a:t>Consegna</a:t>
            </a:r>
          </a:p>
          <a:p>
            <a:pPr algn="ctr"/>
            <a:r>
              <a:rPr lang="it-IT" sz="4400" b="1" dirty="0" smtClean="0">
                <a:solidFill>
                  <a:srgbClr val="C00000"/>
                </a:solidFill>
              </a:rPr>
              <a:t> attestati</a:t>
            </a:r>
            <a:endParaRPr lang="it-IT" sz="4400" b="1" dirty="0">
              <a:solidFill>
                <a:srgbClr val="C00000"/>
              </a:solidFill>
            </a:endParaRPr>
          </a:p>
        </p:txBody>
      </p:sp>
      <p:sp>
        <p:nvSpPr>
          <p:cNvPr id="7" name="CasellaDiTesto 6"/>
          <p:cNvSpPr txBox="1"/>
          <p:nvPr/>
        </p:nvSpPr>
        <p:spPr>
          <a:xfrm>
            <a:off x="5541515" y="4071942"/>
            <a:ext cx="2639313" cy="1446550"/>
          </a:xfrm>
          <a:prstGeom prst="rect">
            <a:avLst/>
          </a:prstGeom>
          <a:noFill/>
        </p:spPr>
        <p:txBody>
          <a:bodyPr wrap="none" rtlCol="0">
            <a:spAutoFit/>
          </a:bodyPr>
          <a:lstStyle/>
          <a:p>
            <a:pPr algn="ctr"/>
            <a:r>
              <a:rPr lang="it-IT" sz="4400" b="1" dirty="0" smtClean="0">
                <a:solidFill>
                  <a:srgbClr val="C00000"/>
                </a:solidFill>
              </a:rPr>
              <a:t>sulla riva</a:t>
            </a:r>
          </a:p>
          <a:p>
            <a:pPr algn="ctr"/>
            <a:r>
              <a:rPr lang="it-IT" sz="4400" b="1" dirty="0" smtClean="0">
                <a:solidFill>
                  <a:srgbClr val="C00000"/>
                </a:solidFill>
              </a:rPr>
              <a:t>del Baltico</a:t>
            </a:r>
            <a:endParaRPr lang="it-IT" sz="4400" b="1" dirty="0">
              <a:solidFill>
                <a:srgbClr val="C00000"/>
              </a:solidFill>
            </a:endParaRPr>
          </a:p>
        </p:txBody>
      </p:sp>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C00000"/>
                </a:solidFill>
              </a:rPr>
              <a:t>Il cerimoniale del “Last </a:t>
            </a:r>
            <a:r>
              <a:rPr lang="it-IT" dirty="0" err="1" smtClean="0">
                <a:solidFill>
                  <a:srgbClr val="C00000"/>
                </a:solidFill>
              </a:rPr>
              <a:t>bell</a:t>
            </a:r>
            <a:r>
              <a:rPr lang="it-IT" dirty="0" smtClean="0">
                <a:solidFill>
                  <a:srgbClr val="C00000"/>
                </a:solidFill>
              </a:rPr>
              <a:t>”</a:t>
            </a:r>
            <a:br>
              <a:rPr lang="it-IT" dirty="0" smtClean="0">
                <a:solidFill>
                  <a:srgbClr val="C00000"/>
                </a:solidFill>
              </a:rPr>
            </a:br>
            <a:r>
              <a:rPr lang="it-IT" sz="3600" dirty="0" smtClean="0">
                <a:solidFill>
                  <a:srgbClr val="C00000"/>
                </a:solidFill>
              </a:rPr>
              <a:t>29 Maggio</a:t>
            </a:r>
            <a:endParaRPr lang="it-IT" sz="3600" dirty="0">
              <a:solidFill>
                <a:srgbClr val="C00000"/>
              </a:solidFill>
            </a:endParaRPr>
          </a:p>
        </p:txBody>
      </p:sp>
      <p:sp>
        <p:nvSpPr>
          <p:cNvPr id="3" name="Segnaposto contenuto 2"/>
          <p:cNvSpPr>
            <a:spLocks noGrp="1"/>
          </p:cNvSpPr>
          <p:nvPr>
            <p:ph idx="1"/>
          </p:nvPr>
        </p:nvSpPr>
        <p:spPr>
          <a:xfrm>
            <a:off x="6000760" y="1714488"/>
            <a:ext cx="2971792" cy="4525963"/>
          </a:xfrm>
        </p:spPr>
        <p:txBody>
          <a:bodyPr>
            <a:normAutofit fontScale="62500" lnSpcReduction="20000"/>
          </a:bodyPr>
          <a:lstStyle/>
          <a:p>
            <a:pPr>
              <a:buNone/>
            </a:pPr>
            <a:r>
              <a:rPr lang="it-IT" dirty="0" smtClean="0"/>
              <a:t>      </a:t>
            </a:r>
            <a:r>
              <a:rPr lang="it-IT" dirty="0" smtClean="0">
                <a:solidFill>
                  <a:srgbClr val="002060"/>
                </a:solidFill>
              </a:rPr>
              <a:t>L'ultima campanella è una cerimonia tradizionale nelle scuole della Russia e di alcuni altri paesi post-sovietici, tra cui la Lituania. La celebrazione, con parata e premiazione dei migliori studenti, si svolge alla fine di tutti gli studi, ma prima degli esami finali. Gli alunni, durante la cerimonia, indossano la divisa della scuola o un abito formale.</a:t>
            </a:r>
            <a:endParaRPr lang="it-IT" dirty="0">
              <a:solidFill>
                <a:srgbClr val="002060"/>
              </a:solidFill>
            </a:endParaRPr>
          </a:p>
        </p:txBody>
      </p:sp>
      <p:pic>
        <p:nvPicPr>
          <p:cNvPr id="28674" name="Picture 2" descr="D:\Tiziana\Scuola\A.S. 2013-2014\Lituania\Foto viaggio 26-30 maggio 2014 - Copia\Foto viaggio\Impegni istituzionali\Cerimonia di premiazione dei migliori studenti di Klaipeda\300.JPG"/>
          <p:cNvPicPr>
            <a:picLocks noChangeAspect="1" noChangeArrowheads="1"/>
          </p:cNvPicPr>
          <p:nvPr/>
        </p:nvPicPr>
        <p:blipFill>
          <a:blip r:embed="rId2" cstate="print"/>
          <a:srcRect/>
          <a:stretch>
            <a:fillRect/>
          </a:stretch>
        </p:blipFill>
        <p:spPr bwMode="auto">
          <a:xfrm>
            <a:off x="214282" y="1714488"/>
            <a:ext cx="5810290" cy="4357718"/>
          </a:xfrm>
          <a:prstGeom prst="rect">
            <a:avLst/>
          </a:prstGeom>
          <a:noFill/>
        </p:spPr>
      </p:pic>
    </p:spTree>
  </p:cSld>
  <p:clrMapOvr>
    <a:masterClrMapping/>
  </p:clrMapOvr>
  <p:transition spd="med">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714512"/>
          </a:xfrm>
        </p:spPr>
        <p:txBody>
          <a:bodyPr>
            <a:normAutofit/>
          </a:bodyPr>
          <a:lstStyle/>
          <a:p>
            <a:r>
              <a:rPr lang="it-IT" b="1" dirty="0" smtClean="0">
                <a:solidFill>
                  <a:srgbClr val="C00000"/>
                </a:solidFill>
              </a:rPr>
              <a:t>Impegni</a:t>
            </a:r>
            <a:br>
              <a:rPr lang="it-IT" b="1" dirty="0" smtClean="0">
                <a:solidFill>
                  <a:srgbClr val="C00000"/>
                </a:solidFill>
              </a:rPr>
            </a:br>
            <a:r>
              <a:rPr lang="it-IT" b="1" dirty="0" smtClean="0">
                <a:solidFill>
                  <a:srgbClr val="C00000"/>
                </a:solidFill>
              </a:rPr>
              <a:t> istituzionali</a:t>
            </a:r>
            <a:endParaRPr lang="it-IT" b="1" dirty="0">
              <a:solidFill>
                <a:srgbClr val="C00000"/>
              </a:solidFill>
            </a:endParaRPr>
          </a:p>
        </p:txBody>
      </p:sp>
      <p:pic>
        <p:nvPicPr>
          <p:cNvPr id="18434" name="Picture 2" descr="D:\Tiziana\Scuola\A.S. 2013-2014\Lituania\Foto viaggio 26-30 maggio 2014\337.JPG"/>
          <p:cNvPicPr>
            <a:picLocks noChangeAspect="1" noChangeArrowheads="1"/>
          </p:cNvPicPr>
          <p:nvPr/>
        </p:nvPicPr>
        <p:blipFill>
          <a:blip r:embed="rId2" cstate="print"/>
          <a:srcRect/>
          <a:stretch>
            <a:fillRect/>
          </a:stretch>
        </p:blipFill>
        <p:spPr bwMode="auto">
          <a:xfrm>
            <a:off x="1285852" y="1714488"/>
            <a:ext cx="6572264" cy="4929198"/>
          </a:xfrm>
          <a:prstGeom prst="rect">
            <a:avLst/>
          </a:prstGeom>
          <a:noFill/>
        </p:spPr>
      </p:pic>
    </p:spTree>
  </p:cSld>
  <p:clrMapOvr>
    <a:masterClrMapping/>
  </p:clrMapOvr>
  <p:transition spd="med">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l="20315" t="14649" r="21486" b="17968"/>
          <a:stretch>
            <a:fillRect/>
          </a:stretch>
        </p:blipFill>
        <p:spPr bwMode="auto">
          <a:xfrm>
            <a:off x="857224" y="1000108"/>
            <a:ext cx="7572428" cy="4929222"/>
          </a:xfrm>
          <a:prstGeom prst="rect">
            <a:avLst/>
          </a:prstGeom>
          <a:noFill/>
          <a:ln w="9525">
            <a:noFill/>
            <a:miter lim="800000"/>
            <a:headEnd/>
            <a:tailEnd/>
          </a:ln>
          <a:effectLst/>
        </p:spPr>
      </p:pic>
    </p:spTree>
  </p:cSld>
  <p:clrMapOvr>
    <a:masterClrMapping/>
  </p:clrMapOvr>
  <p:transition spd="med">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Tiziana\Scuola\A.S. 2013-2014\Lituania\Foto viaggio 26-30 maggio 2014 - Copia\Foto viaggio\Impegni istituzionali\Cerimonia di premiazione dei migliori studenti di Klaipeda\296.JPG"/>
          <p:cNvPicPr>
            <a:picLocks noGrp="1" noChangeAspect="1" noChangeArrowheads="1"/>
          </p:cNvPicPr>
          <p:nvPr>
            <p:ph idx="1"/>
          </p:nvPr>
        </p:nvPicPr>
        <p:blipFill>
          <a:blip r:embed="rId2" cstate="print"/>
          <a:srcRect/>
          <a:stretch>
            <a:fillRect/>
          </a:stretch>
        </p:blipFill>
        <p:spPr bwMode="auto">
          <a:xfrm>
            <a:off x="0" y="642918"/>
            <a:ext cx="3293248" cy="2185990"/>
          </a:xfrm>
          <a:prstGeom prst="rect">
            <a:avLst/>
          </a:prstGeom>
          <a:noFill/>
        </p:spPr>
      </p:pic>
      <p:pic>
        <p:nvPicPr>
          <p:cNvPr id="29699" name="Picture 3" descr="D:\Tiziana\Scuola\A.S. 2013-2014\Lituania\Foto viaggio 26-30 maggio 2014 - Copia\Foto viaggio\Impegni istituzionali\Cerimonia di premiazione dei migliori studenti di Klaipeda\303.JPG"/>
          <p:cNvPicPr>
            <a:picLocks noChangeAspect="1" noChangeArrowheads="1"/>
          </p:cNvPicPr>
          <p:nvPr/>
        </p:nvPicPr>
        <p:blipFill>
          <a:blip r:embed="rId3" cstate="print"/>
          <a:srcRect/>
          <a:stretch>
            <a:fillRect/>
          </a:stretch>
        </p:blipFill>
        <p:spPr bwMode="auto">
          <a:xfrm>
            <a:off x="3286116" y="285728"/>
            <a:ext cx="2928958" cy="2196719"/>
          </a:xfrm>
          <a:prstGeom prst="rect">
            <a:avLst/>
          </a:prstGeom>
          <a:noFill/>
        </p:spPr>
      </p:pic>
      <p:pic>
        <p:nvPicPr>
          <p:cNvPr id="29700" name="Picture 4" descr="D:\Tiziana\Scuola\A.S. 2013-2014\Lituania\Foto viaggio 26-30 maggio 2014 - Copia\Foto viaggio\Impegni istituzionali\Cerimonia di premiazione dei migliori studenti di Klaipeda\309.JPG"/>
          <p:cNvPicPr>
            <a:picLocks noChangeAspect="1" noChangeArrowheads="1"/>
          </p:cNvPicPr>
          <p:nvPr/>
        </p:nvPicPr>
        <p:blipFill>
          <a:blip r:embed="rId4" cstate="print"/>
          <a:srcRect/>
          <a:stretch>
            <a:fillRect/>
          </a:stretch>
        </p:blipFill>
        <p:spPr bwMode="auto">
          <a:xfrm>
            <a:off x="6215074" y="-1"/>
            <a:ext cx="2928926" cy="2196695"/>
          </a:xfrm>
          <a:prstGeom prst="rect">
            <a:avLst/>
          </a:prstGeom>
          <a:noFill/>
        </p:spPr>
      </p:pic>
      <p:pic>
        <p:nvPicPr>
          <p:cNvPr id="29701" name="Picture 5" descr="D:\Tiziana\Scuola\A.S. 2013-2014\Lituania\Foto viaggio 26-30 maggio 2014 - Copia\Foto viaggio\Impegni istituzionali\Cerimonia di premiazione dei migliori studenti di Klaipeda\311.JPG"/>
          <p:cNvPicPr>
            <a:picLocks noChangeAspect="1" noChangeArrowheads="1"/>
          </p:cNvPicPr>
          <p:nvPr/>
        </p:nvPicPr>
        <p:blipFill>
          <a:blip r:embed="rId5" cstate="print"/>
          <a:srcRect/>
          <a:stretch>
            <a:fillRect/>
          </a:stretch>
        </p:blipFill>
        <p:spPr bwMode="auto">
          <a:xfrm>
            <a:off x="0" y="3286124"/>
            <a:ext cx="4572000" cy="3429000"/>
          </a:xfrm>
          <a:prstGeom prst="rect">
            <a:avLst/>
          </a:prstGeom>
          <a:noFill/>
        </p:spPr>
      </p:pic>
      <p:pic>
        <p:nvPicPr>
          <p:cNvPr id="29702" name="Picture 6" descr="D:\Tiziana\Scuola\A.S. 2013-2014\Lituania\Foto viaggio 26-30 maggio 2014 - Copia\Foto viaggio\Impegni istituzionali\Cerimonia di premiazione dei migliori studenti di Klaipeda\313.JPG"/>
          <p:cNvPicPr>
            <a:picLocks noChangeAspect="1" noChangeArrowheads="1"/>
          </p:cNvPicPr>
          <p:nvPr/>
        </p:nvPicPr>
        <p:blipFill>
          <a:blip r:embed="rId6" cstate="print"/>
          <a:srcRect/>
          <a:stretch>
            <a:fillRect/>
          </a:stretch>
        </p:blipFill>
        <p:spPr bwMode="auto">
          <a:xfrm>
            <a:off x="4572000" y="2786058"/>
            <a:ext cx="4572000" cy="3429000"/>
          </a:xfrm>
          <a:prstGeom prst="rect">
            <a:avLst/>
          </a:prstGeom>
          <a:noFill/>
        </p:spPr>
      </p:pic>
    </p:spTree>
  </p:cSld>
  <p:clrMapOvr>
    <a:masterClrMapping/>
  </p:clrMapOvr>
  <p:transition spd="med">
    <p:cover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Tiziana\Scuola\A.S. 2013-2014\Lituania\Foto viaggio 26-30 maggio 2014 - Copia\Foto viaggio\Impegni istituzionali\Cerimonia di premiazione dei migliori studenti di Klaipeda\316.JPG"/>
          <p:cNvPicPr>
            <a:picLocks noGrp="1" noChangeAspect="1" noChangeArrowheads="1"/>
          </p:cNvPicPr>
          <p:nvPr>
            <p:ph idx="1"/>
          </p:nvPr>
        </p:nvPicPr>
        <p:blipFill>
          <a:blip r:embed="rId2" cstate="print"/>
          <a:srcRect/>
          <a:stretch>
            <a:fillRect/>
          </a:stretch>
        </p:blipFill>
        <p:spPr bwMode="auto">
          <a:xfrm>
            <a:off x="0" y="0"/>
            <a:ext cx="4571998" cy="3428999"/>
          </a:xfrm>
          <a:prstGeom prst="rect">
            <a:avLst/>
          </a:prstGeom>
          <a:noFill/>
        </p:spPr>
      </p:pic>
      <p:pic>
        <p:nvPicPr>
          <p:cNvPr id="30723" name="Picture 3" descr="D:\Tiziana\Scuola\A.S. 2013-2014\Lituania\Foto viaggio 26-30 maggio 2014 - Copia\Foto viaggio\Impegni istituzionali\Cerimonia di premiazione dei migliori studenti di Klaipeda\320.JPG"/>
          <p:cNvPicPr>
            <a:picLocks noChangeAspect="1" noChangeArrowheads="1"/>
          </p:cNvPicPr>
          <p:nvPr/>
        </p:nvPicPr>
        <p:blipFill>
          <a:blip r:embed="rId3" cstate="print"/>
          <a:srcRect/>
          <a:stretch>
            <a:fillRect/>
          </a:stretch>
        </p:blipFill>
        <p:spPr bwMode="auto">
          <a:xfrm>
            <a:off x="4572000" y="0"/>
            <a:ext cx="4572000" cy="3429001"/>
          </a:xfrm>
          <a:prstGeom prst="rect">
            <a:avLst/>
          </a:prstGeom>
          <a:noFill/>
        </p:spPr>
      </p:pic>
      <p:pic>
        <p:nvPicPr>
          <p:cNvPr id="30724" name="Picture 4" descr="D:\Tiziana\Scuola\A.S. 2013-2014\Lituania\Foto viaggio 26-30 maggio 2014 - Copia\Foto viaggio\Impegni istituzionali\Cerimonia di premiazione dei migliori studenti di Klaipeda\323.JPG"/>
          <p:cNvPicPr>
            <a:picLocks noChangeAspect="1" noChangeArrowheads="1"/>
          </p:cNvPicPr>
          <p:nvPr/>
        </p:nvPicPr>
        <p:blipFill>
          <a:blip r:embed="rId4" cstate="print"/>
          <a:srcRect/>
          <a:stretch>
            <a:fillRect/>
          </a:stretch>
        </p:blipFill>
        <p:spPr bwMode="auto">
          <a:xfrm>
            <a:off x="0" y="3428999"/>
            <a:ext cx="4572000" cy="3429001"/>
          </a:xfrm>
          <a:prstGeom prst="rect">
            <a:avLst/>
          </a:prstGeom>
          <a:noFill/>
        </p:spPr>
      </p:pic>
      <p:pic>
        <p:nvPicPr>
          <p:cNvPr id="30725" name="Picture 5" descr="D:\Tiziana\Scuola\A.S. 2013-2014\Lituania\Foto viaggio 26-30 maggio 2014 - Copia\Foto viaggio\Impegni istituzionali\Cerimonia di premiazione dei migliori studenti di Klaipeda\329.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p:spPr>
      </p:pic>
    </p:spTree>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Tiziana\Scuola\A.S. 2013-2014\Lituania\Foto viaggio 26-30 maggio 2014 - Copia\Foto viaggio\Impegni istituzionali\Cerimonia di premiazione dei migliori studenti di Klaipeda\334.JPG"/>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p:spPr>
      </p:pic>
      <p:pic>
        <p:nvPicPr>
          <p:cNvPr id="31747" name="Picture 3" descr="D:\Tiziana\Scuola\A.S. 2013-2014\Lituania\Foto viaggio 26-30 maggio 2014 - Copia\Foto viaggio\Impegni istituzionali\Cerimonia di premiazione dei migliori studenti di Klaipeda\343.JPG"/>
          <p:cNvPicPr>
            <a:picLocks noChangeAspect="1" noChangeArrowheads="1"/>
          </p:cNvPicPr>
          <p:nvPr/>
        </p:nvPicPr>
        <p:blipFill>
          <a:blip r:embed="rId3" cstate="print"/>
          <a:srcRect/>
          <a:stretch>
            <a:fillRect/>
          </a:stretch>
        </p:blipFill>
        <p:spPr bwMode="auto">
          <a:xfrm>
            <a:off x="4572000" y="0"/>
            <a:ext cx="4572000" cy="3429001"/>
          </a:xfrm>
          <a:prstGeom prst="rect">
            <a:avLst/>
          </a:prstGeom>
          <a:noFill/>
        </p:spPr>
      </p:pic>
      <p:pic>
        <p:nvPicPr>
          <p:cNvPr id="31748" name="Picture 4" descr="D:\Tiziana\Scuola\A.S. 2013-2014\Lituania\Foto viaggio 26-30 maggio 2014 - Copia\Foto viaggio\Impegni istituzionali\Cerimonia di premiazione dei migliori studenti di Klaipeda\347.JPG"/>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31749" name="Picture 5" descr="D:\Tiziana\Scuola\A.S. 2013-2014\Lituania\Foto viaggio 26-30 maggio 2014 - Copia\Foto viaggio\Impegni istituzionali\Cerimonia di premiazione dei migliori studenti di Klaipeda\357.JPG"/>
          <p:cNvPicPr>
            <a:picLocks noChangeAspect="1" noChangeArrowheads="1"/>
          </p:cNvPicPr>
          <p:nvPr/>
        </p:nvPicPr>
        <p:blipFill>
          <a:blip r:embed="rId5" cstate="print"/>
          <a:srcRect/>
          <a:stretch>
            <a:fillRect/>
          </a:stretch>
        </p:blipFill>
        <p:spPr bwMode="auto">
          <a:xfrm>
            <a:off x="4572000" y="3428999"/>
            <a:ext cx="4572000" cy="342900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Tiziana\Scuola\A.S. 2013-2014\Lituania\Foto viaggio 26-30 maggio 2014 - Copia\Foto viaggio\Impegni istituzionali\Cerimonia di premiazione dei migliori studenti di Klaipeda\360.JPG"/>
          <p:cNvPicPr>
            <a:picLocks noGrp="1" noChangeAspect="1" noChangeArrowheads="1"/>
          </p:cNvPicPr>
          <p:nvPr>
            <p:ph idx="1"/>
          </p:nvPr>
        </p:nvPicPr>
        <p:blipFill>
          <a:blip r:embed="rId2" cstate="print"/>
          <a:srcRect l="49573" t="35327" r="10256"/>
          <a:stretch>
            <a:fillRect/>
          </a:stretch>
        </p:blipFill>
        <p:spPr bwMode="auto">
          <a:xfrm>
            <a:off x="4714876" y="741372"/>
            <a:ext cx="4429124" cy="5347963"/>
          </a:xfrm>
          <a:prstGeom prst="rect">
            <a:avLst/>
          </a:prstGeom>
          <a:noFill/>
        </p:spPr>
      </p:pic>
      <p:pic>
        <p:nvPicPr>
          <p:cNvPr id="17409" name="Picture 1"/>
          <p:cNvPicPr>
            <a:picLocks noChangeAspect="1" noChangeArrowheads="1"/>
          </p:cNvPicPr>
          <p:nvPr/>
        </p:nvPicPr>
        <p:blipFill>
          <a:blip r:embed="rId3" cstate="print"/>
          <a:srcRect l="14824" t="11719" r="17093" b="13086"/>
          <a:stretch>
            <a:fillRect/>
          </a:stretch>
        </p:blipFill>
        <p:spPr bwMode="auto">
          <a:xfrm>
            <a:off x="0" y="285728"/>
            <a:ext cx="4716725" cy="2928934"/>
          </a:xfrm>
          <a:prstGeom prst="rect">
            <a:avLst/>
          </a:prstGeom>
          <a:noFill/>
          <a:ln w="9525">
            <a:noFill/>
            <a:miter lim="800000"/>
            <a:headEnd/>
            <a:tailEnd/>
          </a:ln>
          <a:effectLst/>
        </p:spPr>
      </p:pic>
      <p:pic>
        <p:nvPicPr>
          <p:cNvPr id="17410" name="Picture 2"/>
          <p:cNvPicPr>
            <a:picLocks noChangeAspect="1" noChangeArrowheads="1"/>
          </p:cNvPicPr>
          <p:nvPr/>
        </p:nvPicPr>
        <p:blipFill>
          <a:blip r:embed="rId4" cstate="print"/>
          <a:srcRect l="28038" t="12890" r="21998" b="25586"/>
          <a:stretch>
            <a:fillRect/>
          </a:stretch>
        </p:blipFill>
        <p:spPr bwMode="auto">
          <a:xfrm>
            <a:off x="0" y="3357562"/>
            <a:ext cx="4714876" cy="3264146"/>
          </a:xfrm>
          <a:prstGeom prst="rect">
            <a:avLst/>
          </a:prstGeom>
          <a:noFill/>
          <a:ln w="9525">
            <a:noFill/>
            <a:miter lim="800000"/>
            <a:headEnd/>
            <a:tailEnd/>
          </a:ln>
          <a:effectLst/>
        </p:spPr>
      </p:pic>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20351" t="13867" r="21449" b="17774"/>
          <a:stretch>
            <a:fillRect/>
          </a:stretch>
        </p:blipFill>
        <p:spPr bwMode="auto">
          <a:xfrm>
            <a:off x="857224" y="857232"/>
            <a:ext cx="7572428" cy="5000660"/>
          </a:xfrm>
          <a:prstGeom prst="rect">
            <a:avLst/>
          </a:prstGeom>
          <a:noFill/>
          <a:ln w="9525">
            <a:noFill/>
            <a:miter lim="800000"/>
            <a:headEnd/>
            <a:tailEnd/>
          </a:ln>
          <a:effectLst/>
        </p:spPr>
      </p:pic>
    </p:spTree>
  </p:cSld>
  <p:clrMapOvr>
    <a:masterClrMapping/>
  </p:clrMapOvr>
  <p:transition spd="med">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Visita alle città lituane</a:t>
            </a:r>
            <a:endParaRPr lang="it-IT" dirty="0">
              <a:solidFill>
                <a:srgbClr val="C00000"/>
              </a:solidFill>
            </a:endParaRPr>
          </a:p>
        </p:txBody>
      </p:sp>
      <p:pic>
        <p:nvPicPr>
          <p:cNvPr id="33794" name="Picture 2" descr="Prenotazioni alberghiere Lituania - Venere.com"/>
          <p:cNvPicPr>
            <a:picLocks noChangeAspect="1" noChangeArrowheads="1"/>
          </p:cNvPicPr>
          <p:nvPr/>
        </p:nvPicPr>
        <p:blipFill>
          <a:blip r:embed="rId2" cstate="print"/>
          <a:srcRect/>
          <a:stretch>
            <a:fillRect/>
          </a:stretch>
        </p:blipFill>
        <p:spPr bwMode="auto">
          <a:xfrm>
            <a:off x="2000232" y="1285860"/>
            <a:ext cx="5000660" cy="5000660"/>
          </a:xfrm>
          <a:prstGeom prst="rect">
            <a:avLst/>
          </a:prstGeom>
          <a:noFill/>
        </p:spPr>
      </p:pic>
    </p:spTree>
  </p:cSld>
  <p:clrMapOvr>
    <a:masterClrMapping/>
  </p:clrMapOvr>
  <p:transition spd="med">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900" dirty="0" err="1" smtClean="0">
                <a:solidFill>
                  <a:srgbClr val="C00000"/>
                </a:solidFill>
              </a:rPr>
              <a:t>Klaipéda</a:t>
            </a:r>
            <a:r>
              <a:rPr lang="it-IT" dirty="0" smtClean="0">
                <a:solidFill>
                  <a:srgbClr val="C00000"/>
                </a:solidFill>
              </a:rPr>
              <a:t/>
            </a:r>
            <a:br>
              <a:rPr lang="it-IT" dirty="0" smtClean="0">
                <a:solidFill>
                  <a:srgbClr val="C00000"/>
                </a:solidFill>
              </a:rPr>
            </a:br>
            <a:r>
              <a:rPr lang="it-IT" sz="3100" dirty="0" smtClean="0">
                <a:solidFill>
                  <a:srgbClr val="C00000"/>
                </a:solidFill>
              </a:rPr>
              <a:t>27 – 29 Maggio</a:t>
            </a:r>
            <a:endParaRPr lang="it-IT" sz="3100" dirty="0">
              <a:solidFill>
                <a:srgbClr val="C00000"/>
              </a:solidFill>
            </a:endParaRPr>
          </a:p>
        </p:txBody>
      </p:sp>
      <p:pic>
        <p:nvPicPr>
          <p:cNvPr id="35846" name="Picture 6" descr="D:\Tiziana\Scuola\A.S. 2013-2014\Lituania\Foto viaggio 26-30 maggio 2014 - Copia\Foto viaggio\Visita alle città lituane\1 Visita di Klaipeda - Città vecchia\173.JPG"/>
          <p:cNvPicPr>
            <a:picLocks noChangeAspect="1" noChangeArrowheads="1"/>
          </p:cNvPicPr>
          <p:nvPr/>
        </p:nvPicPr>
        <p:blipFill>
          <a:blip r:embed="rId2" cstate="print"/>
          <a:srcRect/>
          <a:stretch>
            <a:fillRect/>
          </a:stretch>
        </p:blipFill>
        <p:spPr bwMode="auto">
          <a:xfrm>
            <a:off x="214282" y="1500174"/>
            <a:ext cx="6000792" cy="4500594"/>
          </a:xfrm>
          <a:prstGeom prst="rect">
            <a:avLst/>
          </a:prstGeom>
          <a:noFill/>
        </p:spPr>
      </p:pic>
      <p:sp>
        <p:nvSpPr>
          <p:cNvPr id="9" name="Segnaposto contenuto 8"/>
          <p:cNvSpPr>
            <a:spLocks noGrp="1"/>
          </p:cNvSpPr>
          <p:nvPr>
            <p:ph idx="1"/>
          </p:nvPr>
        </p:nvSpPr>
        <p:spPr>
          <a:xfrm>
            <a:off x="6100770" y="1428736"/>
            <a:ext cx="3043230" cy="4525963"/>
          </a:xfrm>
        </p:spPr>
        <p:txBody>
          <a:bodyPr>
            <a:normAutofit/>
          </a:bodyPr>
          <a:lstStyle/>
          <a:p>
            <a:pPr>
              <a:buNone/>
            </a:pPr>
            <a:r>
              <a:rPr lang="it-IT" sz="2200" dirty="0" smtClean="0">
                <a:solidFill>
                  <a:srgbClr val="002060"/>
                </a:solidFill>
              </a:rPr>
              <a:t>     </a:t>
            </a:r>
          </a:p>
          <a:p>
            <a:pPr>
              <a:buNone/>
            </a:pPr>
            <a:r>
              <a:rPr lang="it-IT" sz="2200" dirty="0" smtClean="0">
                <a:solidFill>
                  <a:srgbClr val="002060"/>
                </a:solidFill>
              </a:rPr>
              <a:t>     Unico porto della Lituania sul Mar Baltico, </a:t>
            </a:r>
            <a:r>
              <a:rPr lang="it-IT" sz="2200" dirty="0" err="1" smtClean="0">
                <a:solidFill>
                  <a:srgbClr val="002060"/>
                </a:solidFill>
              </a:rPr>
              <a:t>Klaipéda</a:t>
            </a:r>
            <a:r>
              <a:rPr lang="it-IT" sz="2200" dirty="0" smtClean="0">
                <a:solidFill>
                  <a:srgbClr val="002060"/>
                </a:solidFill>
              </a:rPr>
              <a:t> ha subito diverse perdite durante la seconda guerra mondiale. Ciononostante, rimane una città interessante per la particolare vivacità e apertura.</a:t>
            </a:r>
            <a:endParaRPr lang="it-IT" sz="2200" dirty="0">
              <a:solidFill>
                <a:srgbClr val="002060"/>
              </a:solidFill>
            </a:endParaRPr>
          </a:p>
        </p:txBody>
      </p:sp>
      <p:sp>
        <p:nvSpPr>
          <p:cNvPr id="10" name="CasellaDiTesto 9"/>
          <p:cNvSpPr txBox="1"/>
          <p:nvPr/>
        </p:nvSpPr>
        <p:spPr>
          <a:xfrm>
            <a:off x="357158" y="6072206"/>
            <a:ext cx="4888839" cy="338554"/>
          </a:xfrm>
          <a:prstGeom prst="rect">
            <a:avLst/>
          </a:prstGeom>
          <a:noFill/>
        </p:spPr>
        <p:txBody>
          <a:bodyPr wrap="none" rtlCol="0">
            <a:spAutoFit/>
          </a:bodyPr>
          <a:lstStyle/>
          <a:p>
            <a:r>
              <a:rPr lang="it-IT" sz="1600" dirty="0" smtClean="0">
                <a:solidFill>
                  <a:srgbClr val="002060"/>
                </a:solidFill>
              </a:rPr>
              <a:t>Monumento a Simon </a:t>
            </a:r>
            <a:r>
              <a:rPr lang="it-IT" sz="1600" dirty="0" err="1" smtClean="0">
                <a:solidFill>
                  <a:srgbClr val="002060"/>
                </a:solidFill>
              </a:rPr>
              <a:t>Dach</a:t>
            </a:r>
            <a:r>
              <a:rPr lang="it-IT" sz="1600" dirty="0" smtClean="0">
                <a:solidFill>
                  <a:srgbClr val="002060"/>
                </a:solidFill>
              </a:rPr>
              <a:t>, poeta e scrittore di </a:t>
            </a:r>
            <a:r>
              <a:rPr lang="it-IT" sz="1600" dirty="0" err="1" smtClean="0">
                <a:solidFill>
                  <a:srgbClr val="002060"/>
                </a:solidFill>
              </a:rPr>
              <a:t>Klaipéda</a:t>
            </a:r>
            <a:endParaRPr lang="it-IT" sz="1600" dirty="0">
              <a:solidFill>
                <a:srgbClr val="002060"/>
              </a:solidFill>
            </a:endParaRPr>
          </a:p>
        </p:txBody>
      </p:sp>
    </p:spTree>
  </p:cSld>
  <p:clrMapOvr>
    <a:masterClrMapping/>
  </p:clrMapOvr>
  <p:transition spd="med">
    <p:spli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Tiziana\Scuola\A.S. 2013-2014\Lituania\Foto viaggio 26-30 maggio 2014 - Copia\Foto viaggio\Visita alle città lituane\1 Visita di Klaipeda - Città vecchia\157.JPG"/>
          <p:cNvPicPr>
            <a:picLocks noGrp="1" noChangeAspect="1" noChangeArrowheads="1"/>
          </p:cNvPicPr>
          <p:nvPr>
            <p:ph idx="1"/>
          </p:nvPr>
        </p:nvPicPr>
        <p:blipFill>
          <a:blip r:embed="rId2" cstate="print"/>
          <a:srcRect/>
          <a:stretch>
            <a:fillRect/>
          </a:stretch>
        </p:blipFill>
        <p:spPr bwMode="auto">
          <a:xfrm>
            <a:off x="-1" y="0"/>
            <a:ext cx="4571999" cy="3429000"/>
          </a:xfrm>
          <a:prstGeom prst="rect">
            <a:avLst/>
          </a:prstGeom>
          <a:noFill/>
        </p:spPr>
      </p:pic>
      <p:pic>
        <p:nvPicPr>
          <p:cNvPr id="36866" name="Picture 2" descr="D:\Tiziana\Scuola\A.S. 2013-2014\Lituania\Foto viaggio 26-30 maggio 2014 - Copia\Foto viaggio\Visita alle città lituane\1 Visita di Klaipeda - Città vecchia\158.JPG"/>
          <p:cNvPicPr>
            <a:picLocks noChangeAspect="1" noChangeArrowheads="1"/>
          </p:cNvPicPr>
          <p:nvPr/>
        </p:nvPicPr>
        <p:blipFill>
          <a:blip r:embed="rId3" cstate="print"/>
          <a:srcRect/>
          <a:stretch>
            <a:fillRect/>
          </a:stretch>
        </p:blipFill>
        <p:spPr bwMode="auto">
          <a:xfrm>
            <a:off x="4572000" y="1"/>
            <a:ext cx="4572000" cy="3429000"/>
          </a:xfrm>
          <a:prstGeom prst="rect">
            <a:avLst/>
          </a:prstGeom>
          <a:noFill/>
        </p:spPr>
      </p:pic>
      <p:pic>
        <p:nvPicPr>
          <p:cNvPr id="36867" name="Picture 3" descr="D:\Tiziana\Scuola\A.S. 2013-2014\Lituania\Foto viaggio 26-30 maggio 2014 - Copia\Foto viaggio\Visita alle città lituane\1 Visita di Klaipeda - Città vecchia\170.JPG"/>
          <p:cNvPicPr>
            <a:picLocks noChangeAspect="1" noChangeArrowheads="1"/>
          </p:cNvPicPr>
          <p:nvPr/>
        </p:nvPicPr>
        <p:blipFill>
          <a:blip r:embed="rId4" cstate="print"/>
          <a:srcRect/>
          <a:stretch>
            <a:fillRect/>
          </a:stretch>
        </p:blipFill>
        <p:spPr bwMode="auto">
          <a:xfrm>
            <a:off x="4572000" y="3428998"/>
            <a:ext cx="4572000" cy="3429000"/>
          </a:xfrm>
          <a:prstGeom prst="rect">
            <a:avLst/>
          </a:prstGeom>
          <a:noFill/>
        </p:spPr>
      </p:pic>
      <p:pic>
        <p:nvPicPr>
          <p:cNvPr id="36868" name="Picture 4" descr="D:\Tiziana\Scuola\A.S. 2013-2014\Lituania\Foto viaggio 26-30 maggio 2014 - Copia\Foto viaggio\Visita alle città lituane\1 Visita di Klaipeda - Città vecchia\174.JPG"/>
          <p:cNvPicPr>
            <a:picLocks noChangeAspect="1" noChangeArrowheads="1"/>
          </p:cNvPicPr>
          <p:nvPr/>
        </p:nvPicPr>
        <p:blipFill>
          <a:blip r:embed="rId5" cstate="print"/>
          <a:srcRect/>
          <a:stretch>
            <a:fillRect/>
          </a:stretch>
        </p:blipFill>
        <p:spPr bwMode="auto">
          <a:xfrm>
            <a:off x="-23844" y="3429000"/>
            <a:ext cx="4572001" cy="3429001"/>
          </a:xfrm>
          <a:prstGeom prst="rect">
            <a:avLst/>
          </a:prstGeom>
          <a:noFill/>
        </p:spPr>
      </p:pic>
    </p:spTree>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Tiziana\Scuola\A.S. 2013-2014\Lituania\Foto viaggio 26-30 maggio 2014 - Copia\Foto viaggio\Visita alle città lituane\1 Visita di Klaipeda - Città vecchia\175.JPG"/>
          <p:cNvPicPr>
            <a:picLocks noGrp="1" noChangeAspect="1" noChangeArrowheads="1"/>
          </p:cNvPicPr>
          <p:nvPr>
            <p:ph idx="1"/>
          </p:nvPr>
        </p:nvPicPr>
        <p:blipFill>
          <a:blip r:embed="rId2" cstate="print"/>
          <a:srcRect/>
          <a:stretch>
            <a:fillRect/>
          </a:stretch>
        </p:blipFill>
        <p:spPr bwMode="auto">
          <a:xfrm>
            <a:off x="0" y="-1"/>
            <a:ext cx="4572001" cy="3429001"/>
          </a:xfrm>
          <a:prstGeom prst="rect">
            <a:avLst/>
          </a:prstGeom>
          <a:noFill/>
        </p:spPr>
      </p:pic>
      <p:pic>
        <p:nvPicPr>
          <p:cNvPr id="37891" name="Picture 3" descr="D:\Tiziana\Scuola\A.S. 2013-2014\Lituania\Foto viaggio 26-30 maggio 2014 - Copia\Foto viaggio\Visita alle città lituane\1 Visita di Klaipeda - Città vecchia\176.JPG"/>
          <p:cNvPicPr>
            <a:picLocks noChangeAspect="1" noChangeArrowheads="1"/>
          </p:cNvPicPr>
          <p:nvPr/>
        </p:nvPicPr>
        <p:blipFill>
          <a:blip r:embed="rId3" cstate="print"/>
          <a:srcRect/>
          <a:stretch>
            <a:fillRect/>
          </a:stretch>
        </p:blipFill>
        <p:spPr bwMode="auto">
          <a:xfrm>
            <a:off x="4572001" y="0"/>
            <a:ext cx="4571999" cy="3429000"/>
          </a:xfrm>
          <a:prstGeom prst="rect">
            <a:avLst/>
          </a:prstGeom>
          <a:noFill/>
        </p:spPr>
      </p:pic>
      <p:pic>
        <p:nvPicPr>
          <p:cNvPr id="37892" name="Picture 4" descr="D:\Tiziana\Scuola\A.S. 2013-2014\Lituania\Foto viaggio 26-30 maggio 2014 - Copia\Foto viaggio\Visita alle città lituane\1 Visita di Klaipeda - Città vecchia\178.JPG"/>
          <p:cNvPicPr>
            <a:picLocks noChangeAspect="1" noChangeArrowheads="1"/>
          </p:cNvPicPr>
          <p:nvPr/>
        </p:nvPicPr>
        <p:blipFill>
          <a:blip r:embed="rId4" cstate="print"/>
          <a:srcRect/>
          <a:stretch>
            <a:fillRect/>
          </a:stretch>
        </p:blipFill>
        <p:spPr bwMode="auto">
          <a:xfrm>
            <a:off x="4572001" y="3428999"/>
            <a:ext cx="4571999" cy="3429001"/>
          </a:xfrm>
          <a:prstGeom prst="rect">
            <a:avLst/>
          </a:prstGeom>
          <a:noFill/>
        </p:spPr>
      </p:pic>
      <p:pic>
        <p:nvPicPr>
          <p:cNvPr id="37893" name="Picture 5" descr="D:\Tiziana\Scuola\A.S. 2013-2014\Lituania\Foto viaggio 26-30 maggio 2014 - Copia\Foto viaggio\Visita alle città lituane\1 Visita di Klaipeda - Città vecchia\179.JPG"/>
          <p:cNvPicPr>
            <a:picLocks noChangeAspect="1" noChangeArrowheads="1"/>
          </p:cNvPicPr>
          <p:nvPr/>
        </p:nvPicPr>
        <p:blipFill>
          <a:blip r:embed="rId5" cstate="print"/>
          <a:srcRect/>
          <a:stretch>
            <a:fillRect/>
          </a:stretch>
        </p:blipFill>
        <p:spPr bwMode="auto">
          <a:xfrm>
            <a:off x="0" y="3428999"/>
            <a:ext cx="4572000" cy="3429001"/>
          </a:xfrm>
          <a:prstGeom prst="rect">
            <a:avLst/>
          </a:prstGeom>
          <a:noFill/>
        </p:spPr>
      </p:pic>
    </p:spTree>
  </p:cSld>
  <p:clrMapOvr>
    <a:masterClrMapping/>
  </p:clrMapOvr>
  <p:transition spd="med">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D:\Tiziana\Scuola\A.S. 2013-2014\Lituania\Foto viaggio 26-30 maggio 2014 - Copia\Foto viaggio\Impegni istituzionali\1 Visita alla scuola Gabijos di Klaipeda\049.JPG"/>
          <p:cNvPicPr>
            <a:picLocks noGrp="1" noChangeAspect="1" noChangeArrowheads="1"/>
          </p:cNvPicPr>
          <p:nvPr>
            <p:ph idx="1"/>
          </p:nvPr>
        </p:nvPicPr>
        <p:blipFill>
          <a:blip r:embed="rId2" cstate="print"/>
          <a:srcRect/>
          <a:stretch>
            <a:fillRect/>
          </a:stretch>
        </p:blipFill>
        <p:spPr bwMode="auto">
          <a:xfrm>
            <a:off x="428596" y="642918"/>
            <a:ext cx="6034617" cy="4525963"/>
          </a:xfrm>
          <a:prstGeom prst="rect">
            <a:avLst/>
          </a:prstGeom>
          <a:noFill/>
        </p:spPr>
      </p:pic>
      <p:sp>
        <p:nvSpPr>
          <p:cNvPr id="5" name="Sottotitolo 2"/>
          <p:cNvSpPr txBox="1">
            <a:spLocks/>
          </p:cNvSpPr>
          <p:nvPr/>
        </p:nvSpPr>
        <p:spPr>
          <a:xfrm>
            <a:off x="6572264" y="1000108"/>
            <a:ext cx="2400272" cy="35719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it-IT"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20000"/>
              </a:lnSpc>
              <a:spcBef>
                <a:spcPct val="20000"/>
              </a:spcBef>
              <a:spcAft>
                <a:spcPts val="0"/>
              </a:spcAft>
              <a:buClrTx/>
              <a:buSzTx/>
              <a:tabLst/>
              <a:defRPr/>
            </a:pPr>
            <a:r>
              <a:rPr lang="it-IT" sz="3200" dirty="0" smtClean="0"/>
              <a:t>    </a:t>
            </a:r>
            <a:r>
              <a:rPr kumimoji="0" lang="it-IT" sz="3600" i="0" u="none" strike="noStrike" kern="1200" cap="none" spc="0" normalizeH="0" baseline="0" noProof="0" dirty="0" smtClean="0">
                <a:ln>
                  <a:noFill/>
                </a:ln>
                <a:solidFill>
                  <a:srgbClr val="C00000"/>
                </a:solidFill>
                <a:effectLst/>
                <a:uLnTx/>
                <a:uFillTx/>
                <a:latin typeface="+mn-lt"/>
                <a:ea typeface="+mn-ea"/>
                <a:cs typeface="+mn-cs"/>
              </a:rPr>
              <a:t>Visita alla</a:t>
            </a:r>
            <a:r>
              <a:rPr kumimoji="0" lang="it-IT" sz="3600" i="0" u="none" strike="noStrike" kern="1200" cap="none" spc="0" normalizeH="0" noProof="0" dirty="0" smtClean="0">
                <a:ln>
                  <a:noFill/>
                </a:ln>
                <a:solidFill>
                  <a:srgbClr val="C00000"/>
                </a:solidFill>
                <a:effectLst/>
                <a:uLnTx/>
                <a:uFillTx/>
                <a:latin typeface="+mn-lt"/>
                <a:ea typeface="+mn-ea"/>
                <a:cs typeface="+mn-cs"/>
              </a:rPr>
              <a:t> </a:t>
            </a:r>
            <a:r>
              <a:rPr kumimoji="0" lang="it-IT" sz="3600" i="0" u="none" strike="noStrike" kern="1200" cap="none" spc="0" normalizeH="0" baseline="0" noProof="0" dirty="0" smtClean="0">
                <a:ln>
                  <a:noFill/>
                </a:ln>
                <a:solidFill>
                  <a:srgbClr val="C00000"/>
                </a:solidFill>
                <a:effectLst/>
                <a:uLnTx/>
                <a:uFillTx/>
                <a:latin typeface="+mn-lt"/>
                <a:ea typeface="+mn-ea"/>
                <a:cs typeface="+mn-cs"/>
              </a:rPr>
              <a:t>scuola </a:t>
            </a:r>
            <a:r>
              <a:rPr kumimoji="0" lang="it-IT" sz="3600" i="1" u="none" strike="noStrike" kern="1200" cap="none" spc="0" normalizeH="0" baseline="0" noProof="0" dirty="0" err="1" smtClean="0">
                <a:ln>
                  <a:noFill/>
                </a:ln>
                <a:solidFill>
                  <a:srgbClr val="C00000"/>
                </a:solidFill>
                <a:effectLst/>
                <a:uLnTx/>
                <a:uFillTx/>
                <a:latin typeface="+mn-lt"/>
                <a:ea typeface="+mn-ea"/>
                <a:cs typeface="+mn-cs"/>
              </a:rPr>
              <a:t>Gabijos</a:t>
            </a:r>
            <a:r>
              <a:rPr kumimoji="0" lang="it-IT" sz="3600" i="0" u="none" strike="noStrike" kern="1200" cap="none" spc="0" normalizeH="0" baseline="0" noProof="0" dirty="0" smtClean="0">
                <a:ln>
                  <a:noFill/>
                </a:ln>
                <a:solidFill>
                  <a:srgbClr val="C00000"/>
                </a:solidFill>
                <a:effectLst/>
                <a:uLnTx/>
                <a:uFillTx/>
                <a:latin typeface="+mn-lt"/>
                <a:ea typeface="+mn-ea"/>
                <a:cs typeface="+mn-cs"/>
              </a:rPr>
              <a:t> di </a:t>
            </a:r>
            <a:r>
              <a:rPr kumimoji="0" lang="it-IT" sz="3600" i="0" u="none" strike="noStrike" kern="1200" cap="none" spc="0" normalizeH="0" baseline="0" noProof="0" dirty="0" err="1" smtClean="0">
                <a:ln>
                  <a:noFill/>
                </a:ln>
                <a:solidFill>
                  <a:srgbClr val="C00000"/>
                </a:solidFill>
                <a:effectLst/>
                <a:uLnTx/>
                <a:uFillTx/>
                <a:latin typeface="+mn-lt"/>
                <a:ea typeface="+mn-ea"/>
                <a:cs typeface="+mn-cs"/>
              </a:rPr>
              <a:t>Klaipeda</a:t>
            </a:r>
            <a:endParaRPr kumimoji="0" lang="it-IT" sz="3600"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it-IT"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it-IT" sz="3200" b="0" i="0" u="none" strike="noStrike" kern="1200" cap="none" spc="0" normalizeH="0" baseline="0" noProof="0" dirty="0" smtClean="0">
                <a:ln>
                  <a:noFill/>
                </a:ln>
                <a:solidFill>
                  <a:schemeClr val="tx1"/>
                </a:solidFill>
                <a:effectLst/>
                <a:uLnTx/>
                <a:uFillTx/>
                <a:latin typeface="+mn-lt"/>
                <a:ea typeface="+mn-ea"/>
                <a:cs typeface="+mn-cs"/>
              </a:rPr>
              <a:t/>
            </a:r>
            <a:br>
              <a:rPr kumimoji="0" lang="it-IT" sz="3200" b="0" i="0" u="none" strike="noStrike" kern="1200" cap="none" spc="0" normalizeH="0" baseline="0" noProof="0" dirty="0" smtClean="0">
                <a:ln>
                  <a:noFill/>
                </a:ln>
                <a:solidFill>
                  <a:schemeClr val="tx1"/>
                </a:solidFill>
                <a:effectLst/>
                <a:uLnTx/>
                <a:uFillTx/>
                <a:latin typeface="+mn-lt"/>
                <a:ea typeface="+mn-ea"/>
                <a:cs typeface="+mn-cs"/>
              </a:rPr>
            </a:b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asellaDiTesto 5"/>
          <p:cNvSpPr txBox="1"/>
          <p:nvPr/>
        </p:nvSpPr>
        <p:spPr>
          <a:xfrm>
            <a:off x="214282" y="5500702"/>
            <a:ext cx="8429684" cy="1200329"/>
          </a:xfrm>
          <a:prstGeom prst="rect">
            <a:avLst/>
          </a:prstGeom>
          <a:noFill/>
        </p:spPr>
        <p:txBody>
          <a:bodyPr wrap="square" rtlCol="0">
            <a:spAutoFit/>
          </a:bodyPr>
          <a:lstStyle/>
          <a:p>
            <a:r>
              <a:rPr lang="it-IT" dirty="0" smtClean="0">
                <a:solidFill>
                  <a:srgbClr val="002060"/>
                </a:solidFill>
              </a:rPr>
              <a:t>Il </a:t>
            </a:r>
            <a:r>
              <a:rPr lang="it-IT" dirty="0" err="1" smtClean="0">
                <a:solidFill>
                  <a:srgbClr val="002060"/>
                </a:solidFill>
              </a:rPr>
              <a:t>Progymnasium</a:t>
            </a:r>
            <a:r>
              <a:rPr lang="it-IT" dirty="0" smtClean="0">
                <a:solidFill>
                  <a:srgbClr val="002060"/>
                </a:solidFill>
              </a:rPr>
              <a:t> “</a:t>
            </a:r>
            <a:r>
              <a:rPr lang="it-IT" dirty="0" err="1" smtClean="0">
                <a:solidFill>
                  <a:srgbClr val="002060"/>
                </a:solidFill>
              </a:rPr>
              <a:t>Gabijos</a:t>
            </a:r>
            <a:r>
              <a:rPr lang="it-IT" dirty="0" smtClean="0">
                <a:solidFill>
                  <a:srgbClr val="002060"/>
                </a:solidFill>
              </a:rPr>
              <a:t>” comprende la scuola primaria (classi 1-4 per i 4 anni di istruzione primaria) e Istruzione di base (classi 5-8 per i 4 anni di istruzione secondaria inferiore).  In questa scuola la lingua di insegnamento è il russo. Gli alunni ci hanno accolto con canti e balli della tradizione russa.</a:t>
            </a:r>
            <a:endParaRPr lang="it-IT" dirty="0">
              <a:solidFill>
                <a:srgbClr val="002060"/>
              </a:solidFill>
            </a:endParaRPr>
          </a:p>
        </p:txBody>
      </p:sp>
    </p:spTree>
  </p:cSld>
  <p:clrMapOvr>
    <a:masterClrMapping/>
  </p:clrMapOvr>
  <p:transition spd="med">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Tiziana\Scuola\A.S. 2013-2014\Lituania\Foto viaggio 26-30 maggio 2014 - Copia\Foto viaggio\Visita alle città lituane\1 Visita di Klaipeda - Città vecchia\180.JPG"/>
          <p:cNvPicPr>
            <a:picLocks noGrp="1" noChangeAspect="1" noChangeArrowheads="1"/>
          </p:cNvPicPr>
          <p:nvPr>
            <p:ph idx="1"/>
          </p:nvPr>
        </p:nvPicPr>
        <p:blipFill>
          <a:blip r:embed="rId2" cstate="print"/>
          <a:srcRect/>
          <a:stretch>
            <a:fillRect/>
          </a:stretch>
        </p:blipFill>
        <p:spPr bwMode="auto">
          <a:xfrm>
            <a:off x="4696986" y="500042"/>
            <a:ext cx="4447014" cy="5929354"/>
          </a:xfrm>
          <a:prstGeom prst="rect">
            <a:avLst/>
          </a:prstGeom>
          <a:noFill/>
        </p:spPr>
      </p:pic>
      <p:pic>
        <p:nvPicPr>
          <p:cNvPr id="38915" name="Picture 3" descr="D:\Tiziana\Scuola\A.S. 2013-2014\Lituania\Foto viaggio 26-30 maggio 2014 - Copia\Foto viaggio\Visita alle città lituane\1 Visita di Klaipeda - Città vecchia\181.JPG"/>
          <p:cNvPicPr>
            <a:picLocks noChangeAspect="1" noChangeArrowheads="1"/>
          </p:cNvPicPr>
          <p:nvPr/>
        </p:nvPicPr>
        <p:blipFill>
          <a:blip r:embed="rId3" cstate="print"/>
          <a:srcRect/>
          <a:stretch>
            <a:fillRect/>
          </a:stretch>
        </p:blipFill>
        <p:spPr bwMode="auto">
          <a:xfrm>
            <a:off x="0" y="0"/>
            <a:ext cx="4643438" cy="3482579"/>
          </a:xfrm>
          <a:prstGeom prst="rect">
            <a:avLst/>
          </a:prstGeom>
          <a:noFill/>
        </p:spPr>
      </p:pic>
      <p:pic>
        <p:nvPicPr>
          <p:cNvPr id="38916" name="Picture 4" descr="D:\Tiziana\Scuola\A.S. 2013-2014\Lituania\Foto viaggio 26-30 maggio 2014 - Copia\Foto viaggio\Visita alle città lituane\4 Klaipeda\282.JPG"/>
          <p:cNvPicPr>
            <a:picLocks noChangeAspect="1" noChangeArrowheads="1"/>
          </p:cNvPicPr>
          <p:nvPr/>
        </p:nvPicPr>
        <p:blipFill>
          <a:blip r:embed="rId4" cstate="print"/>
          <a:srcRect/>
          <a:stretch>
            <a:fillRect/>
          </a:stretch>
        </p:blipFill>
        <p:spPr bwMode="auto">
          <a:xfrm>
            <a:off x="0" y="3411164"/>
            <a:ext cx="4595780" cy="3446836"/>
          </a:xfrm>
          <a:prstGeom prst="rect">
            <a:avLst/>
          </a:prstGeom>
          <a:noFill/>
        </p:spPr>
      </p:pic>
    </p:spTree>
  </p:cSld>
  <p:clrMapOvr>
    <a:masterClrMapping/>
  </p:clrMapOvr>
  <p:transition spd="med">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Tiziana\Scuola\A.S. 2013-2014\Lituania\Foto viaggio 26-30 maggio 2014 - Copia\Foto viaggio\Visita alle città lituane\4 Klaipeda\283.JPG"/>
          <p:cNvPicPr>
            <a:picLocks noGrp="1" noChangeAspect="1" noChangeArrowheads="1"/>
          </p:cNvPicPr>
          <p:nvPr>
            <p:ph idx="1"/>
          </p:nvPr>
        </p:nvPicPr>
        <p:blipFill>
          <a:blip r:embed="rId2" cstate="print"/>
          <a:srcRect/>
          <a:stretch>
            <a:fillRect/>
          </a:stretch>
        </p:blipFill>
        <p:spPr bwMode="auto">
          <a:xfrm>
            <a:off x="0" y="-1"/>
            <a:ext cx="4572000" cy="3429001"/>
          </a:xfrm>
          <a:prstGeom prst="rect">
            <a:avLst/>
          </a:prstGeom>
          <a:noFill/>
        </p:spPr>
      </p:pic>
      <p:pic>
        <p:nvPicPr>
          <p:cNvPr id="39939" name="Picture 3" descr="D:\Tiziana\Scuola\A.S. 2013-2014\Lituania\Foto viaggio 26-30 maggio 2014 - Copia\Foto viaggio\Visita alle città lituane\4 Klaipeda\284.JPG"/>
          <p:cNvPicPr>
            <a:picLocks noChangeAspect="1" noChangeArrowheads="1"/>
          </p:cNvPicPr>
          <p:nvPr/>
        </p:nvPicPr>
        <p:blipFill>
          <a:blip r:embed="rId3" cstate="print"/>
          <a:srcRect/>
          <a:stretch>
            <a:fillRect/>
          </a:stretch>
        </p:blipFill>
        <p:spPr bwMode="auto">
          <a:xfrm>
            <a:off x="4572000" y="1"/>
            <a:ext cx="4572000" cy="3429000"/>
          </a:xfrm>
          <a:prstGeom prst="rect">
            <a:avLst/>
          </a:prstGeom>
          <a:noFill/>
        </p:spPr>
      </p:pic>
      <p:pic>
        <p:nvPicPr>
          <p:cNvPr id="39940" name="Picture 4" descr="D:\Tiziana\Scuola\A.S. 2013-2014\Lituania\Foto viaggio 26-30 maggio 2014 - Copia\Foto viaggio\Visita alle città lituane\4 Klaipeda\286.JPG"/>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39941" name="Picture 5" descr="D:\Tiziana\Scuola\A.S. 2013-2014\Lituania\Foto viaggio 26-30 maggio 2014 - Copia\Foto viaggio\Visita alle città lituane\4 Klaipeda\294.JPG"/>
          <p:cNvPicPr>
            <a:picLocks noChangeAspect="1" noChangeArrowheads="1"/>
          </p:cNvPicPr>
          <p:nvPr/>
        </p:nvPicPr>
        <p:blipFill>
          <a:blip r:embed="rId5" cstate="print"/>
          <a:srcRect t="11495" b="33862"/>
          <a:stretch>
            <a:fillRect/>
          </a:stretch>
        </p:blipFill>
        <p:spPr bwMode="auto">
          <a:xfrm>
            <a:off x="4535682" y="3429000"/>
            <a:ext cx="4608318" cy="3429000"/>
          </a:xfrm>
          <a:prstGeom prst="rect">
            <a:avLst/>
          </a:prstGeom>
          <a:noFill/>
        </p:spPr>
      </p:pic>
    </p:spTree>
  </p:cSld>
  <p:clrMapOvr>
    <a:masterClrMapping/>
  </p:clrMapOvr>
  <p:transition spd="med">
    <p:zoom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Tiziana\Scuola\A.S. 2013-2014\Lituania\Foto viaggio 26-30 maggio 2014 - Copia\Foto viaggio\Visita alle città lituane\4 Klaipeda\289.JPG"/>
          <p:cNvPicPr>
            <a:picLocks noGrp="1" noChangeAspect="1" noChangeArrowheads="1"/>
          </p:cNvPicPr>
          <p:nvPr>
            <p:ph idx="1"/>
          </p:nvPr>
        </p:nvPicPr>
        <p:blipFill>
          <a:blip r:embed="rId2" cstate="print"/>
          <a:srcRect b="7505"/>
          <a:stretch>
            <a:fillRect/>
          </a:stretch>
        </p:blipFill>
        <p:spPr bwMode="auto">
          <a:xfrm>
            <a:off x="142844" y="785794"/>
            <a:ext cx="4286248" cy="5286042"/>
          </a:xfrm>
          <a:prstGeom prst="rect">
            <a:avLst/>
          </a:prstGeom>
          <a:noFill/>
        </p:spPr>
      </p:pic>
      <p:pic>
        <p:nvPicPr>
          <p:cNvPr id="40963" name="Picture 3" descr="D:\Tiziana\Scuola\A.S. 2013-2014\Lituania\Foto viaggio 26-30 maggio 2014 - Copia\Foto viaggio\Visita alle città lituane\4 Klaipeda\290.JPG"/>
          <p:cNvPicPr>
            <a:picLocks noChangeAspect="1" noChangeArrowheads="1"/>
          </p:cNvPicPr>
          <p:nvPr/>
        </p:nvPicPr>
        <p:blipFill>
          <a:blip r:embed="rId3" cstate="print"/>
          <a:srcRect/>
          <a:stretch>
            <a:fillRect/>
          </a:stretch>
        </p:blipFill>
        <p:spPr bwMode="auto">
          <a:xfrm>
            <a:off x="4500562" y="0"/>
            <a:ext cx="4429124" cy="3321844"/>
          </a:xfrm>
          <a:prstGeom prst="rect">
            <a:avLst/>
          </a:prstGeom>
          <a:noFill/>
        </p:spPr>
      </p:pic>
      <p:pic>
        <p:nvPicPr>
          <p:cNvPr id="40964" name="Picture 4" descr="D:\Tiziana\Scuola\A.S. 2013-2014\Lituania\Foto viaggio 26-30 maggio 2014 - Copia\Foto viaggio\Visita alle città lituane\4 Klaipeda\293.JPG"/>
          <p:cNvPicPr>
            <a:picLocks noChangeAspect="1" noChangeArrowheads="1"/>
          </p:cNvPicPr>
          <p:nvPr/>
        </p:nvPicPr>
        <p:blipFill>
          <a:blip r:embed="rId4" cstate="print"/>
          <a:srcRect/>
          <a:stretch>
            <a:fillRect/>
          </a:stretch>
        </p:blipFill>
        <p:spPr bwMode="auto">
          <a:xfrm>
            <a:off x="4500562" y="3375421"/>
            <a:ext cx="4429124" cy="3321843"/>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dirty="0" smtClean="0">
                <a:solidFill>
                  <a:srgbClr val="C00000"/>
                </a:solidFill>
              </a:rPr>
              <a:t>La duna di </a:t>
            </a:r>
            <a:r>
              <a:rPr lang="it-IT" dirty="0" err="1" smtClean="0">
                <a:solidFill>
                  <a:srgbClr val="C00000"/>
                </a:solidFill>
              </a:rPr>
              <a:t>Nida</a:t>
            </a:r>
            <a:r>
              <a:rPr lang="it-IT" dirty="0" smtClean="0">
                <a:solidFill>
                  <a:srgbClr val="C00000"/>
                </a:solidFill>
              </a:rPr>
              <a:t> e la penisola di </a:t>
            </a:r>
            <a:r>
              <a:rPr lang="it-IT" dirty="0" err="1" smtClean="0">
                <a:solidFill>
                  <a:srgbClr val="C00000"/>
                </a:solidFill>
              </a:rPr>
              <a:t>Neringa</a:t>
            </a:r>
            <a:r>
              <a:rPr lang="it-IT" dirty="0" smtClean="0">
                <a:solidFill>
                  <a:srgbClr val="C00000"/>
                </a:solidFill>
              </a:rPr>
              <a:t/>
            </a:r>
            <a:br>
              <a:rPr lang="it-IT" dirty="0" smtClean="0">
                <a:solidFill>
                  <a:srgbClr val="C00000"/>
                </a:solidFill>
              </a:rPr>
            </a:br>
            <a:r>
              <a:rPr lang="it-IT" sz="3600" dirty="0" smtClean="0">
                <a:solidFill>
                  <a:srgbClr val="C00000"/>
                </a:solidFill>
              </a:rPr>
              <a:t>28 Maggio</a:t>
            </a:r>
            <a:endParaRPr lang="it-IT" sz="3600" dirty="0">
              <a:solidFill>
                <a:srgbClr val="C00000"/>
              </a:solidFill>
            </a:endParaRPr>
          </a:p>
        </p:txBody>
      </p:sp>
      <p:pic>
        <p:nvPicPr>
          <p:cNvPr id="41987" name="Picture 3" descr="D:\Tiziana\Scuola\A.S. 2013-2014\Lituania\Foto viaggio 26-30 maggio 2014\236.JPG"/>
          <p:cNvPicPr>
            <a:picLocks noChangeAspect="1" noChangeArrowheads="1"/>
          </p:cNvPicPr>
          <p:nvPr/>
        </p:nvPicPr>
        <p:blipFill>
          <a:blip r:embed="rId2" cstate="print"/>
          <a:srcRect l="3749" t="5000" r="3749" b="6666"/>
          <a:stretch>
            <a:fillRect/>
          </a:stretch>
        </p:blipFill>
        <p:spPr bwMode="auto">
          <a:xfrm>
            <a:off x="214282" y="1785926"/>
            <a:ext cx="5500726" cy="3939685"/>
          </a:xfrm>
          <a:prstGeom prst="rect">
            <a:avLst/>
          </a:prstGeom>
          <a:noFill/>
        </p:spPr>
      </p:pic>
      <p:sp>
        <p:nvSpPr>
          <p:cNvPr id="7" name="CasellaDiTesto 6"/>
          <p:cNvSpPr txBox="1"/>
          <p:nvPr/>
        </p:nvSpPr>
        <p:spPr>
          <a:xfrm>
            <a:off x="5857884" y="1714488"/>
            <a:ext cx="3143272" cy="4524315"/>
          </a:xfrm>
          <a:prstGeom prst="rect">
            <a:avLst/>
          </a:prstGeom>
          <a:noFill/>
        </p:spPr>
        <p:txBody>
          <a:bodyPr wrap="square" rtlCol="0">
            <a:spAutoFit/>
          </a:bodyPr>
          <a:lstStyle/>
          <a:p>
            <a:r>
              <a:rPr lang="it-IT" dirty="0" smtClean="0">
                <a:solidFill>
                  <a:srgbClr val="002060"/>
                </a:solidFill>
              </a:rPr>
              <a:t>La grande duna di </a:t>
            </a:r>
            <a:r>
              <a:rPr lang="it-IT" dirty="0" err="1" smtClean="0">
                <a:solidFill>
                  <a:srgbClr val="002060"/>
                </a:solidFill>
              </a:rPr>
              <a:t>Nida</a:t>
            </a:r>
            <a:r>
              <a:rPr lang="it-IT" dirty="0" smtClean="0">
                <a:solidFill>
                  <a:srgbClr val="002060"/>
                </a:solidFill>
              </a:rPr>
              <a:t>, detta anche il "Sahara della Prussia Orientale“, fa parte della penisola di </a:t>
            </a:r>
            <a:r>
              <a:rPr lang="it-IT" dirty="0" err="1" smtClean="0">
                <a:solidFill>
                  <a:srgbClr val="002060"/>
                </a:solidFill>
              </a:rPr>
              <a:t>Neringa</a:t>
            </a:r>
            <a:r>
              <a:rPr lang="it-IT" dirty="0" smtClean="0">
                <a:solidFill>
                  <a:srgbClr val="002060"/>
                </a:solidFill>
              </a:rPr>
              <a:t> che, per la sua rara bellezza paesaggistica, è dal 2000 patrimonio dell’UNESCO.  Percorrendola abbiamo potuto ammirare da una parte il Mar Baltico e dalla parte opposta la laguna dei Curi, non prima di esserci soffermati ad osservare la colonia di cormorani che  vive in un’area protetta della penisola.</a:t>
            </a:r>
          </a:p>
          <a:p>
            <a:endParaRPr lang="it-IT" dirty="0"/>
          </a:p>
        </p:txBody>
      </p:sp>
    </p:spTree>
  </p:cSld>
  <p:clrMapOvr>
    <a:masterClrMapping/>
  </p:clrMapOvr>
  <p:transition spd="med">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Tiziana\Scuola\A.S. 2013-2014\Lituania\Foto viaggio 26-30 maggio 2014\224.JPG"/>
          <p:cNvPicPr>
            <a:picLocks noGrp="1" noChangeAspect="1" noChangeArrowheads="1"/>
          </p:cNvPicPr>
          <p:nvPr>
            <p:ph idx="1"/>
          </p:nvPr>
        </p:nvPicPr>
        <p:blipFill>
          <a:blip r:embed="rId2" cstate="print"/>
          <a:srcRect/>
          <a:stretch>
            <a:fillRect/>
          </a:stretch>
        </p:blipFill>
        <p:spPr bwMode="auto">
          <a:xfrm>
            <a:off x="0" y="1142984"/>
            <a:ext cx="4381499" cy="3286124"/>
          </a:xfrm>
          <a:prstGeom prst="rect">
            <a:avLst/>
          </a:prstGeom>
          <a:noFill/>
        </p:spPr>
      </p:pic>
      <p:pic>
        <p:nvPicPr>
          <p:cNvPr id="43011" name="Picture 3" descr="D:\Tiziana\Scuola\A.S. 2013-2014\Lituania\Foto viaggio 26-30 maggio 2014\228.JPG"/>
          <p:cNvPicPr>
            <a:picLocks noChangeAspect="1" noChangeArrowheads="1"/>
          </p:cNvPicPr>
          <p:nvPr/>
        </p:nvPicPr>
        <p:blipFill>
          <a:blip r:embed="rId3" cstate="print"/>
          <a:srcRect/>
          <a:stretch>
            <a:fillRect/>
          </a:stretch>
        </p:blipFill>
        <p:spPr bwMode="auto">
          <a:xfrm>
            <a:off x="4357686" y="2214554"/>
            <a:ext cx="4786314" cy="3589736"/>
          </a:xfrm>
          <a:prstGeom prst="rect">
            <a:avLst/>
          </a:prstGeom>
          <a:noFill/>
        </p:spPr>
      </p:pic>
    </p:spTree>
  </p:cSld>
  <p:clrMapOvr>
    <a:masterClrMapping/>
  </p:clrMapOvr>
  <p:transition spd="med">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Tiziana\Scuola\A.S. 2013-2014\Lituania\Foto viaggio 26-30 maggio 2014\230.JPG"/>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p:spPr>
      </p:pic>
      <p:pic>
        <p:nvPicPr>
          <p:cNvPr id="44035" name="Picture 3" descr="D:\Tiziana\Scuola\A.S. 2013-2014\Lituania\Foto viaggio 26-30 maggio 2014\232.JPG"/>
          <p:cNvPicPr>
            <a:picLocks noChangeAspect="1" noChangeArrowheads="1"/>
          </p:cNvPicPr>
          <p:nvPr/>
        </p:nvPicPr>
        <p:blipFill>
          <a:blip r:embed="rId3" cstate="print"/>
          <a:srcRect/>
          <a:stretch>
            <a:fillRect/>
          </a:stretch>
        </p:blipFill>
        <p:spPr bwMode="auto">
          <a:xfrm>
            <a:off x="4572001" y="0"/>
            <a:ext cx="4571999" cy="3429000"/>
          </a:xfrm>
          <a:prstGeom prst="rect">
            <a:avLst/>
          </a:prstGeom>
          <a:noFill/>
        </p:spPr>
      </p:pic>
      <p:pic>
        <p:nvPicPr>
          <p:cNvPr id="44036" name="Picture 4" descr="D:\Tiziana\Scuola\A.S. 2013-2014\Lituania\Foto viaggio 26-30 maggio 2014\239.JPG"/>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6145" name="Picture 1"/>
          <p:cNvPicPr>
            <a:picLocks noChangeAspect="1" noChangeArrowheads="1"/>
          </p:cNvPicPr>
          <p:nvPr/>
        </p:nvPicPr>
        <p:blipFill>
          <a:blip r:embed="rId5" cstate="print"/>
          <a:srcRect l="29100" t="17578" r="21486" b="16992"/>
          <a:stretch>
            <a:fillRect/>
          </a:stretch>
        </p:blipFill>
        <p:spPr bwMode="auto">
          <a:xfrm>
            <a:off x="4537883" y="3429000"/>
            <a:ext cx="4606117" cy="3428999"/>
          </a:xfrm>
          <a:prstGeom prst="rect">
            <a:avLst/>
          </a:prstGeom>
          <a:noFill/>
          <a:ln w="9525">
            <a:noFill/>
            <a:miter lim="800000"/>
            <a:headEnd/>
            <a:tailEnd/>
          </a:ln>
          <a:effectLst/>
        </p:spPr>
      </p:pic>
    </p:spTree>
  </p:cSld>
  <p:clrMapOvr>
    <a:masterClrMapping/>
  </p:clrMapOvr>
  <p:transition spd="med">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Tiziana\Scuola\A.S. 2013-2014\Lituania\Foto viaggio 26-30 maggio 2014\241.JPG"/>
          <p:cNvPicPr>
            <a:picLocks noGrp="1" noChangeAspect="1" noChangeArrowheads="1"/>
          </p:cNvPicPr>
          <p:nvPr>
            <p:ph idx="1"/>
          </p:nvPr>
        </p:nvPicPr>
        <p:blipFill>
          <a:blip r:embed="rId2" cstate="print"/>
          <a:srcRect/>
          <a:stretch>
            <a:fillRect/>
          </a:stretch>
        </p:blipFill>
        <p:spPr bwMode="auto">
          <a:xfrm>
            <a:off x="714348" y="571480"/>
            <a:ext cx="7596745" cy="5697559"/>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D:\Tiziana\Scuola\A.S. 2013-2014\Lituania\Foto viaggio 26-30 maggio 2014\247.JPG"/>
          <p:cNvPicPr>
            <a:picLocks noChangeAspect="1" noChangeArrowheads="1"/>
          </p:cNvPicPr>
          <p:nvPr/>
        </p:nvPicPr>
        <p:blipFill>
          <a:blip r:embed="rId2" cstate="print"/>
          <a:srcRect/>
          <a:stretch>
            <a:fillRect/>
          </a:stretch>
        </p:blipFill>
        <p:spPr bwMode="auto">
          <a:xfrm>
            <a:off x="4572000" y="-1"/>
            <a:ext cx="4572000" cy="3428999"/>
          </a:xfrm>
          <a:prstGeom prst="rect">
            <a:avLst/>
          </a:prstGeom>
          <a:noFill/>
        </p:spPr>
      </p:pic>
      <p:pic>
        <p:nvPicPr>
          <p:cNvPr id="46084" name="Picture 4" descr="D:\Tiziana\Scuola\A.S. 2013-2014\Lituania\Foto viaggio 26-30 maggio 2014\260.JPG"/>
          <p:cNvPicPr>
            <a:picLocks noChangeAspect="1" noChangeArrowheads="1"/>
          </p:cNvPicPr>
          <p:nvPr/>
        </p:nvPicPr>
        <p:blipFill>
          <a:blip r:embed="rId3" cstate="print"/>
          <a:srcRect/>
          <a:stretch>
            <a:fillRect/>
          </a:stretch>
        </p:blipFill>
        <p:spPr bwMode="auto">
          <a:xfrm>
            <a:off x="4571999" y="3429000"/>
            <a:ext cx="4572000" cy="3429000"/>
          </a:xfrm>
          <a:prstGeom prst="rect">
            <a:avLst/>
          </a:prstGeom>
          <a:noFill/>
        </p:spPr>
      </p:pic>
      <p:pic>
        <p:nvPicPr>
          <p:cNvPr id="46085" name="Picture 5" descr="D:\Tiziana\Scuola\A.S. 2013-2014\Lituania\Foto viaggio 26-30 maggio 2014\253.JPG"/>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4098" name="Picture 2"/>
          <p:cNvPicPr>
            <a:picLocks noChangeAspect="1" noChangeArrowheads="1"/>
          </p:cNvPicPr>
          <p:nvPr/>
        </p:nvPicPr>
        <p:blipFill>
          <a:blip r:embed="rId5" cstate="print"/>
          <a:srcRect l="23084" t="13867" r="23890" b="17773"/>
          <a:stretch>
            <a:fillRect/>
          </a:stretch>
        </p:blipFill>
        <p:spPr bwMode="auto">
          <a:xfrm>
            <a:off x="0" y="0"/>
            <a:ext cx="4632286" cy="3429000"/>
          </a:xfrm>
          <a:prstGeom prst="rect">
            <a:avLst/>
          </a:prstGeom>
          <a:noFill/>
          <a:ln w="9525">
            <a:noFill/>
            <a:miter lim="800000"/>
            <a:headEnd/>
            <a:tailEnd/>
          </a:ln>
          <a:effectLst/>
        </p:spPr>
      </p:pic>
    </p:spTree>
  </p:cSld>
  <p:clrMapOvr>
    <a:masterClrMapping/>
  </p:clrMapOvr>
  <p:transition spd="med">
    <p:wheel spokes="3"/>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214290"/>
            <a:ext cx="8229600" cy="1143000"/>
          </a:xfrm>
        </p:spPr>
        <p:txBody>
          <a:bodyPr>
            <a:normAutofit fontScale="90000"/>
          </a:bodyPr>
          <a:lstStyle/>
          <a:p>
            <a:r>
              <a:rPr lang="it-IT" sz="4900" dirty="0" err="1" smtClean="0">
                <a:solidFill>
                  <a:srgbClr val="C00000"/>
                </a:solidFill>
              </a:rPr>
              <a:t>Kaunas</a:t>
            </a:r>
            <a:r>
              <a:rPr lang="it-IT" dirty="0" smtClean="0">
                <a:solidFill>
                  <a:srgbClr val="C00000"/>
                </a:solidFill>
              </a:rPr>
              <a:t/>
            </a:r>
            <a:br>
              <a:rPr lang="it-IT" dirty="0" smtClean="0">
                <a:solidFill>
                  <a:srgbClr val="C00000"/>
                </a:solidFill>
              </a:rPr>
            </a:br>
            <a:r>
              <a:rPr lang="it-IT" sz="3100" dirty="0" smtClean="0">
                <a:solidFill>
                  <a:srgbClr val="C00000"/>
                </a:solidFill>
              </a:rPr>
              <a:t>29 – 30 Maggio</a:t>
            </a:r>
            <a:endParaRPr lang="it-IT" sz="3100" dirty="0">
              <a:solidFill>
                <a:srgbClr val="C00000"/>
              </a:solidFill>
            </a:endParaRPr>
          </a:p>
        </p:txBody>
      </p:sp>
      <p:pic>
        <p:nvPicPr>
          <p:cNvPr id="3073" name="Picture 1" descr="D:\Tiziana\Scuola\A.S. 2013-2014\Lituania\Foto viaggio 26-30 maggio 2014 - Copia\Foto viaggio\Visita alle città lituane\Visita di Kaunas Basilica di San Pietro e Paolo - Chiesa di San Francesco Saverio - Castello\430.JPG"/>
          <p:cNvPicPr>
            <a:picLocks noGrp="1" noChangeAspect="1" noChangeArrowheads="1"/>
          </p:cNvPicPr>
          <p:nvPr>
            <p:ph idx="1"/>
          </p:nvPr>
        </p:nvPicPr>
        <p:blipFill>
          <a:blip r:embed="rId2" cstate="print"/>
          <a:srcRect/>
          <a:stretch>
            <a:fillRect/>
          </a:stretch>
        </p:blipFill>
        <p:spPr bwMode="auto">
          <a:xfrm>
            <a:off x="214282" y="1785926"/>
            <a:ext cx="5177361" cy="3883021"/>
          </a:xfrm>
          <a:prstGeom prst="rect">
            <a:avLst/>
          </a:prstGeom>
          <a:noFill/>
        </p:spPr>
      </p:pic>
      <p:sp>
        <p:nvSpPr>
          <p:cNvPr id="5" name="CasellaDiTesto 4"/>
          <p:cNvSpPr txBox="1"/>
          <p:nvPr/>
        </p:nvSpPr>
        <p:spPr>
          <a:xfrm>
            <a:off x="5572132" y="1285860"/>
            <a:ext cx="3571868" cy="4801314"/>
          </a:xfrm>
          <a:prstGeom prst="rect">
            <a:avLst/>
          </a:prstGeom>
          <a:noFill/>
        </p:spPr>
        <p:txBody>
          <a:bodyPr wrap="square" rtlCol="0">
            <a:spAutoFit/>
          </a:bodyPr>
          <a:lstStyle/>
          <a:p>
            <a:r>
              <a:rPr lang="it-IT" dirty="0" smtClean="0">
                <a:solidFill>
                  <a:srgbClr val="002060"/>
                </a:solidFill>
              </a:rPr>
              <a:t>Capitale provvisoria della Lituania per vent’anni, </a:t>
            </a:r>
            <a:r>
              <a:rPr lang="it-IT" dirty="0" err="1" smtClean="0">
                <a:solidFill>
                  <a:srgbClr val="002060"/>
                </a:solidFill>
              </a:rPr>
              <a:t>Kaunas</a:t>
            </a:r>
            <a:r>
              <a:rPr lang="it-IT" dirty="0" smtClean="0">
                <a:solidFill>
                  <a:srgbClr val="002060"/>
                </a:solidFill>
              </a:rPr>
              <a:t> è oggi una delle città più attive dei Paesi Baltici. Il suo centro storico presenta diversi edifici in stile gotico, rinascimentale e barocco. Percorrendo a piedi la città vecchia abbiamo potuto ammirare  il Palazzo Presidenziale, la Cattedrale, i resti del castello del XIII secolo, la Chiesa di San Francesco Saverio. La città ci ha offerto anche la possibilità di fare una piacevole passeggiata lungo la </a:t>
            </a:r>
            <a:r>
              <a:rPr lang="it-IT" dirty="0" err="1" smtClean="0">
                <a:solidFill>
                  <a:srgbClr val="002060"/>
                </a:solidFill>
              </a:rPr>
              <a:t>Laisvés</a:t>
            </a:r>
            <a:r>
              <a:rPr lang="it-IT" dirty="0" smtClean="0">
                <a:solidFill>
                  <a:srgbClr val="002060"/>
                </a:solidFill>
              </a:rPr>
              <a:t> </a:t>
            </a:r>
            <a:r>
              <a:rPr lang="it-IT" dirty="0" err="1" smtClean="0">
                <a:solidFill>
                  <a:srgbClr val="002060"/>
                </a:solidFill>
              </a:rPr>
              <a:t>Aleja</a:t>
            </a:r>
            <a:r>
              <a:rPr lang="it-IT" dirty="0" smtClean="0">
                <a:solidFill>
                  <a:srgbClr val="002060"/>
                </a:solidFill>
              </a:rPr>
              <a:t>, una strada pedonale lunga quasi due chilometri, alla fine della quale si trova la Chiesa di San Michele l’Arcangelo.</a:t>
            </a:r>
            <a:endParaRPr lang="it-IT" dirty="0">
              <a:solidFill>
                <a:srgbClr val="002060"/>
              </a:solidFill>
            </a:endParaRPr>
          </a:p>
        </p:txBody>
      </p:sp>
    </p:spTree>
  </p:cSld>
  <p:clrMapOvr>
    <a:masterClrMapping/>
  </p:clrMapOvr>
  <p:transition spd="med">
    <p:split orient="vert"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Tiziana\Scuola\A.S. 2013-2014\Lituania\Foto viaggio 26-30 maggio 2014 - Copia\Foto viaggio\Visita alle città lituane\5 Kaunas\388.JPG"/>
          <p:cNvPicPr>
            <a:picLocks noGrp="1" noChangeAspect="1" noChangeArrowheads="1"/>
          </p:cNvPicPr>
          <p:nvPr>
            <p:ph idx="1"/>
          </p:nvPr>
        </p:nvPicPr>
        <p:blipFill>
          <a:blip r:embed="rId2" cstate="print"/>
          <a:srcRect/>
          <a:stretch>
            <a:fillRect/>
          </a:stretch>
        </p:blipFill>
        <p:spPr bwMode="auto">
          <a:xfrm>
            <a:off x="4714877" y="2"/>
            <a:ext cx="4429122" cy="3268264"/>
          </a:xfrm>
          <a:prstGeom prst="rect">
            <a:avLst/>
          </a:prstGeom>
          <a:noFill/>
        </p:spPr>
      </p:pic>
      <p:pic>
        <p:nvPicPr>
          <p:cNvPr id="54275" name="Picture 3" descr="D:\Tiziana\Scuola\A.S. 2013-2014\Lituania\Foto viaggio 26-30 maggio 2014 - Copia\Foto viaggio\Visita alle città lituane\5 Kaunas\395.JPG"/>
          <p:cNvPicPr>
            <a:picLocks noChangeAspect="1" noChangeArrowheads="1"/>
          </p:cNvPicPr>
          <p:nvPr/>
        </p:nvPicPr>
        <p:blipFill>
          <a:blip r:embed="rId3" cstate="print"/>
          <a:srcRect r="4478"/>
          <a:stretch>
            <a:fillRect/>
          </a:stretch>
        </p:blipFill>
        <p:spPr bwMode="auto">
          <a:xfrm>
            <a:off x="0" y="3268263"/>
            <a:ext cx="4572000" cy="3589737"/>
          </a:xfrm>
          <a:prstGeom prst="rect">
            <a:avLst/>
          </a:prstGeom>
          <a:noFill/>
        </p:spPr>
      </p:pic>
      <p:pic>
        <p:nvPicPr>
          <p:cNvPr id="6" name="Picture 1"/>
          <p:cNvPicPr>
            <a:picLocks noChangeAspect="1" noChangeArrowheads="1"/>
          </p:cNvPicPr>
          <p:nvPr/>
        </p:nvPicPr>
        <p:blipFill>
          <a:blip r:embed="rId4" cstate="print"/>
          <a:srcRect l="23025" t="13672" r="21486" b="16992"/>
          <a:stretch>
            <a:fillRect/>
          </a:stretch>
        </p:blipFill>
        <p:spPr bwMode="auto">
          <a:xfrm>
            <a:off x="0" y="0"/>
            <a:ext cx="4677680" cy="3286124"/>
          </a:xfrm>
          <a:prstGeom prst="rect">
            <a:avLst/>
          </a:prstGeom>
          <a:noFill/>
          <a:ln w="9525">
            <a:noFill/>
            <a:miter lim="800000"/>
            <a:headEnd/>
            <a:tailEnd/>
          </a:ln>
          <a:effectLst/>
        </p:spPr>
      </p:pic>
      <p:pic>
        <p:nvPicPr>
          <p:cNvPr id="54276" name="Picture 4" descr="D:\Tiziana\Scuola\A.S. 2013-2014\Lituania\Foto viaggio 26-30 maggio 2014 - Copia\Foto viaggio\Visita alle città lituane\5 Kaunas\399.JPG"/>
          <p:cNvPicPr>
            <a:picLocks noChangeAspect="1" noChangeArrowheads="1"/>
          </p:cNvPicPr>
          <p:nvPr/>
        </p:nvPicPr>
        <p:blipFill>
          <a:blip r:embed="rId5" cstate="print"/>
          <a:srcRect l="4000"/>
          <a:stretch>
            <a:fillRect/>
          </a:stretch>
        </p:blipFill>
        <p:spPr bwMode="auto">
          <a:xfrm>
            <a:off x="4572000" y="3286124"/>
            <a:ext cx="4572001" cy="3571876"/>
          </a:xfrm>
          <a:prstGeom prst="rect">
            <a:avLst/>
          </a:prstGeom>
          <a:noFill/>
        </p:spPr>
      </p:pic>
    </p:spTree>
  </p:cSld>
  <p:clrMapOvr>
    <a:masterClrMapping/>
  </p:clrMapOvr>
  <p:transition spd="med">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D:\Tiziana\Scuola\A.S. 2013-2014\Lituania\Foto viaggio 26-30 maggio 2014 - Copia\Foto viaggio\Impegni istituzionali\1 Visita alla scuola Gabijos di Klaipeda\050.JPG"/>
          <p:cNvPicPr>
            <a:picLocks noGrp="1" noChangeAspect="1" noChangeArrowheads="1"/>
          </p:cNvPicPr>
          <p:nvPr>
            <p:ph idx="1"/>
          </p:nvPr>
        </p:nvPicPr>
        <p:blipFill>
          <a:blip r:embed="rId2" cstate="print"/>
          <a:srcRect r="7813"/>
          <a:stretch>
            <a:fillRect/>
          </a:stretch>
        </p:blipFill>
        <p:spPr bwMode="auto">
          <a:xfrm>
            <a:off x="214282" y="0"/>
            <a:ext cx="4302620" cy="3500438"/>
          </a:xfrm>
          <a:prstGeom prst="rect">
            <a:avLst/>
          </a:prstGeom>
          <a:noFill/>
        </p:spPr>
      </p:pic>
      <p:pic>
        <p:nvPicPr>
          <p:cNvPr id="4108" name="Picture 12" descr="D:\Tiziana\Scuola\A.S. 2013-2014\Lituania\Foto viaggio 26-30 maggio 2014 - Copia\Foto viaggio\Impegni istituzionali\1 Visita alla scuola Gabijos di Klaipeda\055.JPG"/>
          <p:cNvPicPr>
            <a:picLocks noChangeAspect="1" noChangeArrowheads="1"/>
          </p:cNvPicPr>
          <p:nvPr/>
        </p:nvPicPr>
        <p:blipFill>
          <a:blip r:embed="rId3" cstate="print"/>
          <a:srcRect l="9375"/>
          <a:stretch>
            <a:fillRect/>
          </a:stretch>
        </p:blipFill>
        <p:spPr bwMode="auto">
          <a:xfrm>
            <a:off x="4714876" y="0"/>
            <a:ext cx="4286248" cy="3487120"/>
          </a:xfrm>
          <a:prstGeom prst="rect">
            <a:avLst/>
          </a:prstGeom>
          <a:noFill/>
        </p:spPr>
      </p:pic>
      <p:pic>
        <p:nvPicPr>
          <p:cNvPr id="4111" name="Picture 15" descr="D:\Tiziana\Scuola\A.S. 2013-2014\Lituania\Foto viaggio 26-30 maggio 2014 - Copia\Foto viaggio\Impegni istituzionali\1 Visita alla scuola Gabijos di Klaipeda\065.JPG"/>
          <p:cNvPicPr>
            <a:picLocks noChangeAspect="1" noChangeArrowheads="1"/>
          </p:cNvPicPr>
          <p:nvPr/>
        </p:nvPicPr>
        <p:blipFill>
          <a:blip r:embed="rId4" cstate="print"/>
          <a:srcRect/>
          <a:stretch>
            <a:fillRect/>
          </a:stretch>
        </p:blipFill>
        <p:spPr bwMode="auto">
          <a:xfrm>
            <a:off x="142844" y="3571878"/>
            <a:ext cx="4381495" cy="3286122"/>
          </a:xfrm>
          <a:prstGeom prst="rect">
            <a:avLst/>
          </a:prstGeom>
          <a:noFill/>
        </p:spPr>
      </p:pic>
      <p:pic>
        <p:nvPicPr>
          <p:cNvPr id="4112" name="Picture 16" descr="D:\Tiziana\Scuola\A.S. 2013-2014\Lituania\Foto viaggio 26-30 maggio 2014 - Copia\Foto viaggio\Impegni istituzionali\1 Visita alla scuola Gabijos di Klaipeda\077.JPG"/>
          <p:cNvPicPr>
            <a:picLocks noChangeAspect="1" noChangeArrowheads="1"/>
          </p:cNvPicPr>
          <p:nvPr/>
        </p:nvPicPr>
        <p:blipFill>
          <a:blip r:embed="rId5" cstate="print"/>
          <a:srcRect/>
          <a:stretch>
            <a:fillRect/>
          </a:stretch>
        </p:blipFill>
        <p:spPr bwMode="auto">
          <a:xfrm>
            <a:off x="4714876" y="3536156"/>
            <a:ext cx="4429124" cy="3321844"/>
          </a:xfrm>
          <a:prstGeom prst="rect">
            <a:avLst/>
          </a:prstGeom>
          <a:noFill/>
        </p:spPr>
      </p:pic>
    </p:spTree>
  </p:cSld>
  <p:clrMapOvr>
    <a:masterClrMapping/>
  </p:clrMapOvr>
  <p:transition spd="med">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Tiziana\Scuola\A.S. 2013-2014\Lituania\Foto viaggio 26-30 maggio 2014 - Copia\Foto viaggio\Visita alle città lituane\5 Kaunas\401.JPG"/>
          <p:cNvPicPr>
            <a:picLocks noGrp="1" noChangeAspect="1" noChangeArrowheads="1"/>
          </p:cNvPicPr>
          <p:nvPr>
            <p:ph idx="1"/>
          </p:nvPr>
        </p:nvPicPr>
        <p:blipFill>
          <a:blip r:embed="rId2" cstate="print"/>
          <a:srcRect/>
          <a:stretch>
            <a:fillRect/>
          </a:stretch>
        </p:blipFill>
        <p:spPr bwMode="auto">
          <a:xfrm>
            <a:off x="-1" y="0"/>
            <a:ext cx="4572001" cy="3429000"/>
          </a:xfrm>
          <a:prstGeom prst="rect">
            <a:avLst/>
          </a:prstGeom>
          <a:noFill/>
        </p:spPr>
      </p:pic>
      <p:pic>
        <p:nvPicPr>
          <p:cNvPr id="55299" name="Picture 3" descr="D:\Tiziana\Scuola\A.S. 2013-2014\Lituania\Foto viaggio 26-30 maggio 2014 - Copia\Foto viaggio\Visita alle città lituane\5 Kaunas\402.JPG"/>
          <p:cNvPicPr>
            <a:picLocks noChangeAspect="1" noChangeArrowheads="1"/>
          </p:cNvPicPr>
          <p:nvPr/>
        </p:nvPicPr>
        <p:blipFill>
          <a:blip r:embed="rId3" cstate="print"/>
          <a:srcRect/>
          <a:stretch>
            <a:fillRect/>
          </a:stretch>
        </p:blipFill>
        <p:spPr bwMode="auto">
          <a:xfrm>
            <a:off x="4572000" y="0"/>
            <a:ext cx="4572000" cy="3428999"/>
          </a:xfrm>
          <a:prstGeom prst="rect">
            <a:avLst/>
          </a:prstGeom>
          <a:noFill/>
        </p:spPr>
      </p:pic>
      <p:pic>
        <p:nvPicPr>
          <p:cNvPr id="55300" name="Picture 4" descr="D:\Tiziana\Scuola\A.S. 2013-2014\Lituania\Foto viaggio 26-30 maggio 2014 - Copia\Foto viaggio\Visita alle città lituane\5 Kaunas\404.JPG"/>
          <p:cNvPicPr>
            <a:picLocks noChangeAspect="1" noChangeArrowheads="1"/>
          </p:cNvPicPr>
          <p:nvPr/>
        </p:nvPicPr>
        <p:blipFill>
          <a:blip r:embed="rId4" cstate="print"/>
          <a:srcRect/>
          <a:stretch>
            <a:fillRect/>
          </a:stretch>
        </p:blipFill>
        <p:spPr bwMode="auto">
          <a:xfrm>
            <a:off x="0" y="3428999"/>
            <a:ext cx="4572000" cy="3429001"/>
          </a:xfrm>
          <a:prstGeom prst="rect">
            <a:avLst/>
          </a:prstGeom>
          <a:noFill/>
        </p:spPr>
      </p:pic>
      <p:pic>
        <p:nvPicPr>
          <p:cNvPr id="55301" name="Picture 5" descr="D:\Tiziana\Scuola\A.S. 2013-2014\Lituania\Foto viaggio 26-30 maggio 2014 - Copia\Foto viaggio\Visita alle città lituane\5 Kaunas\408.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p:spPr>
      </p:pic>
    </p:spTree>
  </p:cSld>
  <p:clrMapOvr>
    <a:masterClrMapping/>
  </p:clrMapOvr>
  <p:transition spd="med">
    <p:strips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D:\Tiziana\Scuola\A.S. 2013-2014\Lituania\Foto viaggio 26-30 maggio 2014 - Copia\Foto viaggio\Visita alle città lituane\Visita di Kaunas Basilica di San Pietro e Paolo - Chiesa di San Francesco Saverio - Castello\425.JPG"/>
          <p:cNvPicPr>
            <a:picLocks noGrp="1" noChangeAspect="1" noChangeArrowheads="1"/>
          </p:cNvPicPr>
          <p:nvPr>
            <p:ph idx="1"/>
          </p:nvPr>
        </p:nvPicPr>
        <p:blipFill>
          <a:blip r:embed="rId2" cstate="print"/>
          <a:srcRect/>
          <a:stretch>
            <a:fillRect/>
          </a:stretch>
        </p:blipFill>
        <p:spPr bwMode="auto">
          <a:xfrm>
            <a:off x="4572001" y="0"/>
            <a:ext cx="4572000" cy="3429000"/>
          </a:xfrm>
          <a:prstGeom prst="rect">
            <a:avLst/>
          </a:prstGeom>
          <a:noFill/>
        </p:spPr>
      </p:pic>
      <p:pic>
        <p:nvPicPr>
          <p:cNvPr id="1027" name="Picture 3" descr="D:\Tiziana\Scuola\A.S. 2013-2014\Lituania\Foto viaggio 26-30 maggio 2014 - Copia\Foto viaggio\Visita alle città lituane\Visita di Kaunas Basilica di San Pietro e Paolo - Chiesa di San Francesco Saverio - Castello\435.JPG"/>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p:spPr>
      </p:pic>
      <p:pic>
        <p:nvPicPr>
          <p:cNvPr id="1028" name="Picture 4" descr="D:\Tiziana\Scuola\A.S. 2013-2014\Lituania\Foto viaggio 26-30 maggio 2014 - Copia\Foto viaggio\Visita alle città lituane\5 Kaunas\409.JPG"/>
          <p:cNvPicPr>
            <a:picLocks noChangeAspect="1" noChangeArrowheads="1"/>
          </p:cNvPicPr>
          <p:nvPr/>
        </p:nvPicPr>
        <p:blipFill>
          <a:blip r:embed="rId4" cstate="print"/>
          <a:srcRect/>
          <a:stretch>
            <a:fillRect/>
          </a:stretch>
        </p:blipFill>
        <p:spPr bwMode="auto">
          <a:xfrm>
            <a:off x="0" y="0"/>
            <a:ext cx="4572000" cy="3429000"/>
          </a:xfrm>
          <a:prstGeom prst="rect">
            <a:avLst/>
          </a:prstGeom>
          <a:noFill/>
        </p:spPr>
      </p:pic>
      <p:pic>
        <p:nvPicPr>
          <p:cNvPr id="1029" name="Picture 5" descr="D:\Tiziana\Scuola\A.S. 2013-2014\Lituania\Foto viaggio 26-30 maggio 2014 - Copia\Foto viaggio\Visita alle città lituane\Visita di Kaunas Basilica di San Pietro e Paolo - Chiesa di San Francesco Saverio - Castello\441.JPG"/>
          <p:cNvPicPr>
            <a:picLocks noChangeAspect="1" noChangeArrowheads="1"/>
          </p:cNvPicPr>
          <p:nvPr/>
        </p:nvPicPr>
        <p:blipFill>
          <a:blip r:embed="rId5" cstate="print"/>
          <a:srcRect/>
          <a:stretch>
            <a:fillRect/>
          </a:stretch>
        </p:blipFill>
        <p:spPr bwMode="auto">
          <a:xfrm>
            <a:off x="4572000" y="3428999"/>
            <a:ext cx="4572000" cy="3429000"/>
          </a:xfrm>
          <a:prstGeom prst="rect">
            <a:avLst/>
          </a:prstGeom>
          <a:noFill/>
        </p:spPr>
      </p:pic>
    </p:spTree>
  </p:cSld>
  <p:clrMapOvr>
    <a:masterClrMapping/>
  </p:clrMapOvr>
  <p:transition spd="med">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Tiziana\Scuola\A.S. 2013-2014\Lituania\Foto viaggio 26-30 maggio 2014 - Copia\Foto viaggio\Visita alle città lituane\Visita di Kaunas Basilica di San Pietro e Paolo - Chiesa di San Francesco Saverio - Castello\451.JPG"/>
          <p:cNvPicPr>
            <a:picLocks noGrp="1" noChangeAspect="1" noChangeArrowheads="1"/>
          </p:cNvPicPr>
          <p:nvPr>
            <p:ph idx="1"/>
          </p:nvPr>
        </p:nvPicPr>
        <p:blipFill>
          <a:blip r:embed="rId2" cstate="print"/>
          <a:srcRect/>
          <a:stretch>
            <a:fillRect/>
          </a:stretch>
        </p:blipFill>
        <p:spPr bwMode="auto">
          <a:xfrm>
            <a:off x="1" y="1"/>
            <a:ext cx="4572000" cy="3429000"/>
          </a:xfrm>
          <a:prstGeom prst="rect">
            <a:avLst/>
          </a:prstGeom>
          <a:noFill/>
        </p:spPr>
      </p:pic>
      <p:pic>
        <p:nvPicPr>
          <p:cNvPr id="56323" name="Picture 3" descr="D:\Tiziana\Scuola\A.S. 2013-2014\Lituania\Foto viaggio 26-30 maggio 2014 - Copia\Foto viaggio\Visita alle città lituane\Visita di Kaunas Basilica di San Pietro e Paolo - Chiesa di San Francesco Saverio - Castello\452.JPG"/>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p:spPr>
      </p:pic>
      <p:pic>
        <p:nvPicPr>
          <p:cNvPr id="56324" name="Picture 4" descr="D:\Tiziana\Scuola\A.S. 2013-2014\Lituania\Foto viaggio 26-30 maggio 2014 - Copia\Foto viaggio\Visita alle città lituane\Visita di Kaunas Basilica di San Pietro e Paolo - Chiesa di San Francesco Saverio - Castello\453.JPG"/>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56325" name="Picture 5" descr="D:\Tiziana\Scuola\A.S. 2013-2014\Lituania\Foto viaggio 26-30 maggio 2014 - Copia\Foto viaggio\Visita alle città lituane\Visita di Kaunas Basilica di San Pietro e Paolo - Chiesa di San Francesco Saverio - Castello\456.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p:spPr>
      </p:pic>
    </p:spTree>
  </p:cSld>
  <p:clrMapOvr>
    <a:masterClrMapping/>
  </p:clrMapOvr>
  <p:transition spd="med">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Momenti conviviali</a:t>
            </a:r>
            <a:endParaRPr lang="it-IT" dirty="0">
              <a:solidFill>
                <a:srgbClr val="C00000"/>
              </a:solidFill>
            </a:endParaRPr>
          </a:p>
        </p:txBody>
      </p:sp>
      <p:pic>
        <p:nvPicPr>
          <p:cNvPr id="57347" name="Picture 3" descr="D:\Tiziana\Scuola\A.S. 2013-2014\Lituania\Foto viaggio 26-30 maggio 2014 - Copia\Foto viaggio\Momenti conviviali\422.JPG"/>
          <p:cNvPicPr>
            <a:picLocks noChangeAspect="1" noChangeArrowheads="1"/>
          </p:cNvPicPr>
          <p:nvPr/>
        </p:nvPicPr>
        <p:blipFill>
          <a:blip r:embed="rId2" cstate="print"/>
          <a:srcRect/>
          <a:stretch>
            <a:fillRect/>
          </a:stretch>
        </p:blipFill>
        <p:spPr bwMode="auto">
          <a:xfrm>
            <a:off x="1643042" y="1643050"/>
            <a:ext cx="5810258" cy="4357694"/>
          </a:xfrm>
          <a:prstGeom prst="rect">
            <a:avLst/>
          </a:prstGeom>
          <a:noFill/>
        </p:spPr>
      </p:pic>
    </p:spTree>
  </p:cSld>
  <p:clrMapOvr>
    <a:masterClrMapping/>
  </p:clrMapOvr>
  <p:transition spd="med">
    <p:split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iziana\Scuola\A.S. 2013-2014\Lituania\Foto viaggio 26-30 maggio 2014 - Copia\Foto viaggio\Momenti conviviali\150.JPG"/>
          <p:cNvPicPr>
            <a:picLocks noGrp="1" noChangeAspect="1" noChangeArrowheads="1"/>
          </p:cNvPicPr>
          <p:nvPr>
            <p:ph idx="1"/>
          </p:nvPr>
        </p:nvPicPr>
        <p:blipFill>
          <a:blip r:embed="rId2" cstate="print"/>
          <a:srcRect/>
          <a:stretch>
            <a:fillRect/>
          </a:stretch>
        </p:blipFill>
        <p:spPr bwMode="auto">
          <a:xfrm>
            <a:off x="1928794" y="214290"/>
            <a:ext cx="5143504" cy="3857629"/>
          </a:xfrm>
          <a:prstGeom prst="rect">
            <a:avLst/>
          </a:prstGeom>
          <a:noFill/>
        </p:spPr>
      </p:pic>
      <p:pic>
        <p:nvPicPr>
          <p:cNvPr id="58370" name="Picture 2" descr="D:\Tiziana\Scuola\A.S. 2013-2014\Lituania\Foto viaggio 26-30 maggio 2014 - Copia\Foto viaggio\Momenti conviviali\151.JPG"/>
          <p:cNvPicPr>
            <a:picLocks noChangeAspect="1" noChangeArrowheads="1"/>
          </p:cNvPicPr>
          <p:nvPr/>
        </p:nvPicPr>
        <p:blipFill>
          <a:blip r:embed="rId3" cstate="print"/>
          <a:srcRect/>
          <a:stretch>
            <a:fillRect/>
          </a:stretch>
        </p:blipFill>
        <p:spPr bwMode="auto">
          <a:xfrm>
            <a:off x="0" y="4429132"/>
            <a:ext cx="2952771" cy="2214578"/>
          </a:xfrm>
          <a:prstGeom prst="rect">
            <a:avLst/>
          </a:prstGeom>
          <a:noFill/>
        </p:spPr>
      </p:pic>
      <p:pic>
        <p:nvPicPr>
          <p:cNvPr id="58371" name="Picture 3" descr="D:\Tiziana\Scuola\A.S. 2013-2014\Lituania\Foto viaggio 26-30 maggio 2014 - Copia\Foto viaggio\Momenti conviviali\152.JPG"/>
          <p:cNvPicPr>
            <a:picLocks noChangeAspect="1" noChangeArrowheads="1"/>
          </p:cNvPicPr>
          <p:nvPr/>
        </p:nvPicPr>
        <p:blipFill>
          <a:blip r:embed="rId4" cstate="print"/>
          <a:srcRect/>
          <a:stretch>
            <a:fillRect/>
          </a:stretch>
        </p:blipFill>
        <p:spPr bwMode="auto">
          <a:xfrm>
            <a:off x="3071802" y="4429132"/>
            <a:ext cx="2952771" cy="2214578"/>
          </a:xfrm>
          <a:prstGeom prst="rect">
            <a:avLst/>
          </a:prstGeom>
          <a:noFill/>
        </p:spPr>
      </p:pic>
      <p:pic>
        <p:nvPicPr>
          <p:cNvPr id="58372" name="Picture 4" descr="D:\Tiziana\Scuola\A.S. 2013-2014\Lituania\Foto viaggio 26-30 maggio 2014 - Copia\Foto viaggio\Momenti conviviali\153.JPG"/>
          <p:cNvPicPr>
            <a:picLocks noChangeAspect="1" noChangeArrowheads="1"/>
          </p:cNvPicPr>
          <p:nvPr/>
        </p:nvPicPr>
        <p:blipFill>
          <a:blip r:embed="rId5" cstate="print"/>
          <a:srcRect/>
          <a:stretch>
            <a:fillRect/>
          </a:stretch>
        </p:blipFill>
        <p:spPr bwMode="auto">
          <a:xfrm>
            <a:off x="6143636" y="4429132"/>
            <a:ext cx="3000364" cy="2250273"/>
          </a:xfrm>
          <a:prstGeom prst="rect">
            <a:avLst/>
          </a:prstGeom>
          <a:noFill/>
        </p:spPr>
      </p:pic>
    </p:spTree>
  </p:cSld>
  <p:clrMapOvr>
    <a:masterClrMapping/>
  </p:clrMapOvr>
  <p:transition spd="med">
    <p:strip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Tiziana\Scuola\A.S. 2013-2014\Lituania\Foto viaggio 26-30 maggio 2014 - Copia\Foto viaggio\Momenti conviviali\163.JPG"/>
          <p:cNvPicPr>
            <a:picLocks noGrp="1" noChangeAspect="1" noChangeArrowheads="1"/>
          </p:cNvPicPr>
          <p:nvPr>
            <p:ph idx="1"/>
          </p:nvPr>
        </p:nvPicPr>
        <p:blipFill>
          <a:blip r:embed="rId2" cstate="print"/>
          <a:srcRect/>
          <a:stretch>
            <a:fillRect/>
          </a:stretch>
        </p:blipFill>
        <p:spPr bwMode="auto">
          <a:xfrm>
            <a:off x="214282" y="1285860"/>
            <a:ext cx="4231754" cy="3173816"/>
          </a:xfrm>
          <a:prstGeom prst="rect">
            <a:avLst/>
          </a:prstGeom>
          <a:noFill/>
        </p:spPr>
      </p:pic>
      <p:pic>
        <p:nvPicPr>
          <p:cNvPr id="59395" name="Picture 3" descr="D:\Tiziana\Scuola\A.S. 2013-2014\Lituania\Foto viaggio 26-30 maggio 2014 - Copia\Foto viaggio\Momenti conviviali\164.JPG"/>
          <p:cNvPicPr>
            <a:picLocks noChangeAspect="1" noChangeArrowheads="1"/>
          </p:cNvPicPr>
          <p:nvPr/>
        </p:nvPicPr>
        <p:blipFill>
          <a:blip r:embed="rId3" cstate="print"/>
          <a:srcRect/>
          <a:stretch>
            <a:fillRect/>
          </a:stretch>
        </p:blipFill>
        <p:spPr bwMode="auto">
          <a:xfrm>
            <a:off x="4500562" y="2714620"/>
            <a:ext cx="4476748" cy="3357561"/>
          </a:xfrm>
          <a:prstGeom prst="rect">
            <a:avLst/>
          </a:prstGeom>
          <a:noFill/>
        </p:spPr>
      </p:pic>
    </p:spTree>
  </p:cSld>
  <p:clrMapOvr>
    <a:masterClrMapping/>
  </p:clrMapOvr>
  <p:transition spd="med">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2" cstate="print"/>
          <a:srcRect l="12851" r="12382"/>
          <a:stretch>
            <a:fillRect/>
          </a:stretch>
        </p:blipFill>
        <p:spPr bwMode="auto">
          <a:xfrm>
            <a:off x="4286248" y="0"/>
            <a:ext cx="4857752" cy="3500438"/>
          </a:xfrm>
          <a:prstGeom prst="rect">
            <a:avLst/>
          </a:prstGeom>
          <a:noFill/>
          <a:ln w="9525">
            <a:noFill/>
            <a:miter lim="800000"/>
            <a:headEnd/>
            <a:tailEnd/>
          </a:ln>
        </p:spPr>
      </p:pic>
      <p:pic>
        <p:nvPicPr>
          <p:cNvPr id="7" name="Segnaposto contenuto 3"/>
          <p:cNvPicPr>
            <a:picLocks noGrp="1"/>
          </p:cNvPicPr>
          <p:nvPr>
            <p:ph idx="1"/>
          </p:nvPr>
        </p:nvPicPr>
        <p:blipFill>
          <a:blip r:embed="rId3" cstate="print"/>
          <a:srcRect r="14176"/>
          <a:stretch>
            <a:fillRect/>
          </a:stretch>
        </p:blipFill>
        <p:spPr bwMode="auto">
          <a:xfrm>
            <a:off x="0" y="3500438"/>
            <a:ext cx="5072066" cy="3357562"/>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Tiziana\Scuola\A.S. 2013-2014\Lituania\Foto viaggio 26-30 maggio 2014 - Copia\Foto viaggio\Momenti conviviali\269.JPG"/>
          <p:cNvPicPr>
            <a:picLocks noChangeAspect="1" noChangeArrowheads="1"/>
          </p:cNvPicPr>
          <p:nvPr/>
        </p:nvPicPr>
        <p:blipFill>
          <a:blip r:embed="rId2" cstate="print"/>
          <a:srcRect/>
          <a:stretch>
            <a:fillRect/>
          </a:stretch>
        </p:blipFill>
        <p:spPr bwMode="auto">
          <a:xfrm>
            <a:off x="642910" y="428604"/>
            <a:ext cx="7905773" cy="5929330"/>
          </a:xfrm>
          <a:prstGeom prst="rect">
            <a:avLst/>
          </a:prstGeom>
          <a:noFill/>
        </p:spPr>
      </p:pic>
    </p:spTree>
  </p:cSld>
  <p:clrMapOvr>
    <a:masterClrMapping/>
  </p:clrMapOvr>
  <p:transition spd="med">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D:\Tiziana\Scuola\A.S. 2013-2014\Lituania\Foto viaggio 26-30 maggio 2014 - Copia\Foto viaggio\Impegni istituzionali\1 Visita alla scuola Gabijos di Klaipeda\063.JPG"/>
          <p:cNvPicPr>
            <a:picLocks noGrp="1" noChangeAspect="1" noChangeArrowheads="1"/>
          </p:cNvPicPr>
          <p:nvPr>
            <p:ph idx="1"/>
          </p:nvPr>
        </p:nvPicPr>
        <p:blipFill>
          <a:blip r:embed="rId2" cstate="print"/>
          <a:srcRect/>
          <a:stretch>
            <a:fillRect/>
          </a:stretch>
        </p:blipFill>
        <p:spPr bwMode="auto">
          <a:xfrm>
            <a:off x="0" y="0"/>
            <a:ext cx="4500562" cy="3375422"/>
          </a:xfrm>
          <a:prstGeom prst="rect">
            <a:avLst/>
          </a:prstGeom>
          <a:noFill/>
        </p:spPr>
      </p:pic>
      <p:pic>
        <p:nvPicPr>
          <p:cNvPr id="2050" name="Picture 2" descr="D:\Tiziana\Scuola\A.S. 2013-2014\Lituania\Foto viaggio 26-30 maggio 2014 - Copia\Foto viaggio\Impegni istituzionali\1 Visita alla scuola Gabijos di Klaipeda\078.JPG"/>
          <p:cNvPicPr>
            <a:picLocks noChangeAspect="1" noChangeArrowheads="1"/>
          </p:cNvPicPr>
          <p:nvPr/>
        </p:nvPicPr>
        <p:blipFill>
          <a:blip r:embed="rId3" cstate="print"/>
          <a:srcRect/>
          <a:stretch>
            <a:fillRect/>
          </a:stretch>
        </p:blipFill>
        <p:spPr bwMode="auto">
          <a:xfrm>
            <a:off x="4572001" y="0"/>
            <a:ext cx="4571999" cy="3429000"/>
          </a:xfrm>
          <a:prstGeom prst="rect">
            <a:avLst/>
          </a:prstGeom>
          <a:noFill/>
        </p:spPr>
      </p:pic>
      <p:pic>
        <p:nvPicPr>
          <p:cNvPr id="2051" name="Picture 3" descr="D:\Tiziana\Scuola\A.S. 2013-2014\Lituania\Foto viaggio 26-30 maggio 2014 - Copia\Foto viaggio\Impegni istituzionali\1 Visita alla scuola Gabijos di Klaipeda\079.JPG"/>
          <p:cNvPicPr>
            <a:picLocks noChangeAspect="1" noChangeArrowheads="1"/>
          </p:cNvPicPr>
          <p:nvPr/>
        </p:nvPicPr>
        <p:blipFill>
          <a:blip r:embed="rId4" cstate="print"/>
          <a:srcRect/>
          <a:stretch>
            <a:fillRect/>
          </a:stretch>
        </p:blipFill>
        <p:spPr bwMode="auto">
          <a:xfrm>
            <a:off x="-1" y="3429000"/>
            <a:ext cx="4572000" cy="3429000"/>
          </a:xfrm>
          <a:prstGeom prst="rect">
            <a:avLst/>
          </a:prstGeom>
          <a:noFill/>
        </p:spPr>
      </p:pic>
      <p:pic>
        <p:nvPicPr>
          <p:cNvPr id="2052" name="Picture 4" descr="D:\Tiziana\Scuola\A.S. 2013-2014\Lituania\Foto viaggio 26-30 maggio 2014 - Copia\Foto viaggio\Impegni istituzionali\1 Visita alla scuola Gabijos di Klaipeda\084.JPG"/>
          <p:cNvPicPr>
            <a:picLocks noChangeAspect="1" noChangeArrowheads="1"/>
          </p:cNvPicPr>
          <p:nvPr/>
        </p:nvPicPr>
        <p:blipFill>
          <a:blip r:embed="rId5" cstate="print"/>
          <a:srcRect/>
          <a:stretch>
            <a:fillRect/>
          </a:stretch>
        </p:blipFill>
        <p:spPr bwMode="auto">
          <a:xfrm>
            <a:off x="4643406" y="3482554"/>
            <a:ext cx="4500594" cy="3375446"/>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idx="1"/>
          </p:nvPr>
        </p:nvPicPr>
        <p:blipFill>
          <a:blip r:embed="rId2" cstate="print"/>
          <a:srcRect l="20715" t="19888" r="23377" b="18555"/>
          <a:stretch>
            <a:fillRect/>
          </a:stretch>
        </p:blipFill>
        <p:spPr bwMode="auto">
          <a:xfrm>
            <a:off x="3500430" y="3429000"/>
            <a:ext cx="5286412" cy="3272541"/>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cstate="print"/>
          <a:srcRect l="20351" t="13867" r="21449" b="17773"/>
          <a:stretch>
            <a:fillRect/>
          </a:stretch>
        </p:blipFill>
        <p:spPr bwMode="auto">
          <a:xfrm>
            <a:off x="428596" y="142852"/>
            <a:ext cx="4976131" cy="3286124"/>
          </a:xfrm>
          <a:prstGeom prst="rect">
            <a:avLst/>
          </a:prstGeom>
          <a:noFill/>
          <a:ln w="9525">
            <a:noFill/>
            <a:miter lim="800000"/>
            <a:headEnd/>
            <a:tailEnd/>
          </a:ln>
          <a:effectLst/>
        </p:spPr>
      </p:pic>
    </p:spTree>
  </p:cSld>
  <p:clrMapOvr>
    <a:masterClrMapping/>
  </p:clrMapOvr>
  <p:transition spd="med">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Visita all’istituto d’arte</a:t>
            </a:r>
            <a:endParaRPr lang="it-IT" dirty="0">
              <a:solidFill>
                <a:srgbClr val="C00000"/>
              </a:solidFill>
            </a:endParaRPr>
          </a:p>
        </p:txBody>
      </p:sp>
      <p:pic>
        <p:nvPicPr>
          <p:cNvPr id="17410" name="Picture 2" descr="D:\Tiziana\Scuola\A.S. 2013-2014\Lituania\Foto viaggio 26-30 maggio 2014 - Copia\Foto viaggio\Impegni istituzionali\2 Visita all'istituto d'arte\088.JPG"/>
          <p:cNvPicPr>
            <a:picLocks noGrp="1" noChangeAspect="1" noChangeArrowheads="1"/>
          </p:cNvPicPr>
          <p:nvPr>
            <p:ph idx="1"/>
          </p:nvPr>
        </p:nvPicPr>
        <p:blipFill>
          <a:blip r:embed="rId2" cstate="print"/>
          <a:srcRect/>
          <a:stretch>
            <a:fillRect/>
          </a:stretch>
        </p:blipFill>
        <p:spPr bwMode="auto">
          <a:xfrm>
            <a:off x="285720" y="1428736"/>
            <a:ext cx="6034617" cy="4525963"/>
          </a:xfrm>
          <a:prstGeom prst="rect">
            <a:avLst/>
          </a:prstGeom>
          <a:noFill/>
        </p:spPr>
      </p:pic>
      <p:sp>
        <p:nvSpPr>
          <p:cNvPr id="5" name="CasellaDiTesto 4"/>
          <p:cNvSpPr txBox="1"/>
          <p:nvPr/>
        </p:nvSpPr>
        <p:spPr>
          <a:xfrm>
            <a:off x="6572264" y="1857364"/>
            <a:ext cx="2286016" cy="3693319"/>
          </a:xfrm>
          <a:prstGeom prst="rect">
            <a:avLst/>
          </a:prstGeom>
          <a:noFill/>
        </p:spPr>
        <p:txBody>
          <a:bodyPr wrap="square" rtlCol="0">
            <a:spAutoFit/>
          </a:bodyPr>
          <a:lstStyle/>
          <a:p>
            <a:r>
              <a:rPr lang="it-IT" dirty="0" smtClean="0">
                <a:solidFill>
                  <a:srgbClr val="002060"/>
                </a:solidFill>
              </a:rPr>
              <a:t>La scuola è ubicata vicino al </a:t>
            </a:r>
            <a:r>
              <a:rPr lang="it-IT" dirty="0" err="1" smtClean="0">
                <a:solidFill>
                  <a:srgbClr val="002060"/>
                </a:solidFill>
              </a:rPr>
              <a:t>Progymnasium</a:t>
            </a:r>
            <a:r>
              <a:rPr lang="it-IT" dirty="0" smtClean="0">
                <a:solidFill>
                  <a:srgbClr val="002060"/>
                </a:solidFill>
              </a:rPr>
              <a:t> </a:t>
            </a:r>
            <a:r>
              <a:rPr lang="it-IT" dirty="0" err="1" smtClean="0">
                <a:solidFill>
                  <a:srgbClr val="002060"/>
                </a:solidFill>
              </a:rPr>
              <a:t>Gabijos</a:t>
            </a:r>
            <a:r>
              <a:rPr lang="it-IT" dirty="0" smtClean="0">
                <a:solidFill>
                  <a:srgbClr val="002060"/>
                </a:solidFill>
              </a:rPr>
              <a:t>. Alcuni alunni del </a:t>
            </a:r>
            <a:r>
              <a:rPr lang="it-IT" dirty="0" err="1" smtClean="0">
                <a:solidFill>
                  <a:srgbClr val="002060"/>
                </a:solidFill>
              </a:rPr>
              <a:t>Progymnasium</a:t>
            </a:r>
            <a:r>
              <a:rPr lang="it-IT" dirty="0" smtClean="0">
                <a:solidFill>
                  <a:srgbClr val="002060"/>
                </a:solidFill>
              </a:rPr>
              <a:t> frequentano dei corsi presso l’istituto d’arte nelle ore pomeridiane. Per la bellezza e la quantità dei prodotti realizzati si ha la sensazione di trovarsi in un museo.</a:t>
            </a:r>
            <a:endParaRPr lang="it-IT" dirty="0">
              <a:solidFill>
                <a:srgbClr val="002060"/>
              </a:solidFill>
            </a:endParaRPr>
          </a:p>
        </p:txBody>
      </p:sp>
    </p:spTree>
  </p:cSld>
  <p:clrMapOvr>
    <a:masterClrMapping/>
  </p:clrMapOvr>
  <p:transition spd="med">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Tiziana\Scuola\A.S. 2013-2014\Lituania\Foto viaggio 26-30 maggio 2014 - Copia\Foto viaggio\Impegni istituzionali\2 Visita all'istituto d'arte\089.JPG"/>
          <p:cNvPicPr>
            <a:picLocks noGrp="1" noChangeAspect="1" noChangeArrowheads="1"/>
          </p:cNvPicPr>
          <p:nvPr>
            <p:ph idx="1"/>
          </p:nvPr>
        </p:nvPicPr>
        <p:blipFill>
          <a:blip r:embed="rId2" cstate="print"/>
          <a:srcRect l="9469" t="16880" r="27789" b="20036"/>
          <a:stretch>
            <a:fillRect/>
          </a:stretch>
        </p:blipFill>
        <p:spPr bwMode="auto">
          <a:xfrm>
            <a:off x="-1" y="0"/>
            <a:ext cx="4452419" cy="3357562"/>
          </a:xfrm>
          <a:prstGeom prst="rect">
            <a:avLst/>
          </a:prstGeom>
          <a:noFill/>
        </p:spPr>
      </p:pic>
      <p:pic>
        <p:nvPicPr>
          <p:cNvPr id="19466" name="Picture 10" descr="D:\Tiziana\Scuola\A.S. 2013-2014\Lituania\Foto viaggio 26-30 maggio 2014 - Copia\Foto viaggio\Impegni istituzionali\2 Visita all'istituto d'arte\095.JPG"/>
          <p:cNvPicPr>
            <a:picLocks noChangeAspect="1" noChangeArrowheads="1"/>
          </p:cNvPicPr>
          <p:nvPr/>
        </p:nvPicPr>
        <p:blipFill>
          <a:blip r:embed="rId3" cstate="print"/>
          <a:srcRect l="4444" r="7777" b="9630"/>
          <a:stretch>
            <a:fillRect/>
          </a:stretch>
        </p:blipFill>
        <p:spPr bwMode="auto">
          <a:xfrm>
            <a:off x="0" y="3382901"/>
            <a:ext cx="4500562" cy="3475099"/>
          </a:xfrm>
          <a:prstGeom prst="rect">
            <a:avLst/>
          </a:prstGeom>
          <a:noFill/>
        </p:spPr>
      </p:pic>
      <p:pic>
        <p:nvPicPr>
          <p:cNvPr id="13" name="Picture 2" descr="D:\Tiziana\Scuola\A.S. 2013-2014\Lituania\Foto viaggio 26-30 maggio 2014 - Copia\Foto viaggio\Impegni istituzionali\2 Visita all'istituto d'arte\096.JPG"/>
          <p:cNvPicPr>
            <a:picLocks noChangeAspect="1" noChangeArrowheads="1"/>
          </p:cNvPicPr>
          <p:nvPr/>
        </p:nvPicPr>
        <p:blipFill>
          <a:blip r:embed="rId4" cstate="print"/>
          <a:srcRect b="5051"/>
          <a:stretch>
            <a:fillRect/>
          </a:stretch>
        </p:blipFill>
        <p:spPr bwMode="auto">
          <a:xfrm>
            <a:off x="4429124" y="-1"/>
            <a:ext cx="4714876" cy="3357563"/>
          </a:xfrm>
          <a:prstGeom prst="rect">
            <a:avLst/>
          </a:prstGeom>
          <a:noFill/>
        </p:spPr>
      </p:pic>
      <p:pic>
        <p:nvPicPr>
          <p:cNvPr id="14" name="Picture 8" descr="D:\Tiziana\Scuola\A.S. 2013-2014\Lituania\Foto viaggio 26-30 maggio 2014 - Copia\Foto viaggio\Impegni istituzionali\2 Visita all'istituto d'arte\092.JPG"/>
          <p:cNvPicPr>
            <a:picLocks noChangeAspect="1" noChangeArrowheads="1"/>
          </p:cNvPicPr>
          <p:nvPr/>
        </p:nvPicPr>
        <p:blipFill>
          <a:blip r:embed="rId5" cstate="print"/>
          <a:srcRect l="13235" t="13726" r="8823" b="8431"/>
          <a:stretch>
            <a:fillRect/>
          </a:stretch>
        </p:blipFill>
        <p:spPr bwMode="auto">
          <a:xfrm>
            <a:off x="4429124" y="3386168"/>
            <a:ext cx="4714876" cy="3471832"/>
          </a:xfrm>
          <a:prstGeom prst="rect">
            <a:avLst/>
          </a:prstGeom>
          <a:noFill/>
        </p:spPr>
      </p:pic>
    </p:spTree>
  </p:cSld>
  <p:clrMapOvr>
    <a:masterClrMapping/>
  </p:clrMapOvr>
  <p:transition spd="med">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D:\Tiziana\Scuola\A.S. 2013-2014\Lituania\Foto viaggio 26-30 maggio 2014 - Copia\Foto viaggio\Impegni istituzionali\2 Visita all'istituto d'arte\090.JPG"/>
          <p:cNvPicPr>
            <a:picLocks noGrp="1" noChangeAspect="1" noChangeArrowheads="1"/>
          </p:cNvPicPr>
          <p:nvPr>
            <p:ph idx="1"/>
          </p:nvPr>
        </p:nvPicPr>
        <p:blipFill>
          <a:blip r:embed="rId2" cstate="print"/>
          <a:srcRect/>
          <a:stretch>
            <a:fillRect/>
          </a:stretch>
        </p:blipFill>
        <p:spPr bwMode="auto">
          <a:xfrm>
            <a:off x="4571968" y="0"/>
            <a:ext cx="4572032" cy="3429024"/>
          </a:xfrm>
          <a:prstGeom prst="rect">
            <a:avLst/>
          </a:prstGeom>
          <a:noFill/>
        </p:spPr>
      </p:pic>
      <p:pic>
        <p:nvPicPr>
          <p:cNvPr id="20487" name="Picture 7" descr="D:\Tiziana\Scuola\A.S. 2013-2014\Lituania\Foto viaggio 26-30 maggio 2014 - Copia\Foto viaggio\Impegni istituzionali\2 Visita all'istituto d'arte\104.JPG"/>
          <p:cNvPicPr>
            <a:picLocks noChangeAspect="1" noChangeArrowheads="1"/>
          </p:cNvPicPr>
          <p:nvPr/>
        </p:nvPicPr>
        <p:blipFill>
          <a:blip r:embed="rId3" cstate="print"/>
          <a:srcRect/>
          <a:stretch>
            <a:fillRect/>
          </a:stretch>
        </p:blipFill>
        <p:spPr bwMode="auto">
          <a:xfrm>
            <a:off x="0" y="3429002"/>
            <a:ext cx="4572000" cy="3428999"/>
          </a:xfrm>
          <a:prstGeom prst="rect">
            <a:avLst/>
          </a:prstGeom>
          <a:noFill/>
        </p:spPr>
      </p:pic>
      <p:pic>
        <p:nvPicPr>
          <p:cNvPr id="20489" name="Picture 9" descr="D:\Tiziana\Scuola\A.S. 2013-2014\Lituania\Foto viaggio 26-30 maggio 2014 - Copia\Foto viaggio\Impegni istituzionali\2 Visita all'istituto d'arte\106.JPG"/>
          <p:cNvPicPr>
            <a:picLocks noChangeAspect="1" noChangeArrowheads="1"/>
          </p:cNvPicPr>
          <p:nvPr/>
        </p:nvPicPr>
        <p:blipFill>
          <a:blip r:embed="rId4" cstate="print"/>
          <a:srcRect l="16549" t="16902" r="14788" b="14084"/>
          <a:stretch>
            <a:fillRect/>
          </a:stretch>
        </p:blipFill>
        <p:spPr bwMode="auto">
          <a:xfrm>
            <a:off x="0" y="0"/>
            <a:ext cx="4572000" cy="3446585"/>
          </a:xfrm>
          <a:prstGeom prst="rect">
            <a:avLst/>
          </a:prstGeom>
          <a:noFill/>
        </p:spPr>
      </p:pic>
      <p:pic>
        <p:nvPicPr>
          <p:cNvPr id="20490" name="Picture 10" descr="D:\Tiziana\Scuola\A.S. 2013-2014\Lituania\Foto viaggio 26-30 maggio 2014 - Copia\Foto viaggio\Impegni istituzionali\2 Visita all'istituto d'arte\107.JPG"/>
          <p:cNvPicPr>
            <a:picLocks noChangeAspect="1" noChangeArrowheads="1"/>
          </p:cNvPicPr>
          <p:nvPr/>
        </p:nvPicPr>
        <p:blipFill>
          <a:blip r:embed="rId5" cstate="print"/>
          <a:srcRect/>
          <a:stretch>
            <a:fillRect/>
          </a:stretch>
        </p:blipFill>
        <p:spPr bwMode="auto">
          <a:xfrm>
            <a:off x="4572000" y="3428999"/>
            <a:ext cx="4572000" cy="3429001"/>
          </a:xfrm>
          <a:prstGeom prst="rect">
            <a:avLst/>
          </a:prstGeom>
          <a:noFill/>
        </p:spPr>
      </p:pic>
    </p:spTree>
  </p:cSld>
  <p:clrMapOvr>
    <a:masterClrMapping/>
  </p:clrMapOvr>
  <p:transition spd="med">
    <p:pull dir="rd"/>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432</TotalTime>
  <Words>520</Words>
  <Application>Microsoft Office PowerPoint</Application>
  <PresentationFormat>Presentazione su schermo (4:3)</PresentationFormat>
  <Paragraphs>33</Paragraphs>
  <Slides>47</Slides>
  <Notes>0</Notes>
  <HiddenSlides>0</HiddenSlides>
  <MMClips>1</MMClips>
  <ScaleCrop>false</ScaleCrop>
  <HeadingPairs>
    <vt:vector size="4" baseType="variant">
      <vt:variant>
        <vt:lpstr>Tema</vt:lpstr>
      </vt:variant>
      <vt:variant>
        <vt:i4>1</vt:i4>
      </vt:variant>
      <vt:variant>
        <vt:lpstr>Titoli diapositive</vt:lpstr>
      </vt:variant>
      <vt:variant>
        <vt:i4>47</vt:i4>
      </vt:variant>
    </vt:vector>
  </HeadingPairs>
  <TitlesOfParts>
    <vt:vector size="48" baseType="lpstr">
      <vt:lpstr>Tema di Office</vt:lpstr>
      <vt:lpstr>Diapositiva 1</vt:lpstr>
      <vt:lpstr>Impegni  istituzionali</vt:lpstr>
      <vt:lpstr>Diapositiva 3</vt:lpstr>
      <vt:lpstr>Diapositiva 4</vt:lpstr>
      <vt:lpstr>Diapositiva 5</vt:lpstr>
      <vt:lpstr>Diapositiva 6</vt:lpstr>
      <vt:lpstr>Visita all’istituto d’arte</vt:lpstr>
      <vt:lpstr>Diapositiva 8</vt:lpstr>
      <vt:lpstr>Diapositiva 9</vt:lpstr>
      <vt:lpstr>Diapositiva 10</vt:lpstr>
      <vt:lpstr>Diapositiva 11</vt:lpstr>
      <vt:lpstr>Diapositiva 12</vt:lpstr>
      <vt:lpstr>Visita alla scuola di Turismo</vt:lpstr>
      <vt:lpstr>Diapositiva 14</vt:lpstr>
      <vt:lpstr>Diapositiva 15</vt:lpstr>
      <vt:lpstr>Diapositiva 16</vt:lpstr>
      <vt:lpstr>Diapositiva 17</vt:lpstr>
      <vt:lpstr>Diapositiva 18</vt:lpstr>
      <vt:lpstr>Il cerimoniale del “Last bell” 29 Maggio</vt:lpstr>
      <vt:lpstr>Diapositiva 20</vt:lpstr>
      <vt:lpstr>Diapositiva 21</vt:lpstr>
      <vt:lpstr>Diapositiva 22</vt:lpstr>
      <vt:lpstr>Diapositiva 23</vt:lpstr>
      <vt:lpstr>Diapositiva 24</vt:lpstr>
      <vt:lpstr>Diapositiva 25</vt:lpstr>
      <vt:lpstr>Visita alle città lituane</vt:lpstr>
      <vt:lpstr>Klaipéda 27 – 29 Maggio</vt:lpstr>
      <vt:lpstr>Diapositiva 28</vt:lpstr>
      <vt:lpstr>Diapositiva 29</vt:lpstr>
      <vt:lpstr>Diapositiva 30</vt:lpstr>
      <vt:lpstr>Diapositiva 31</vt:lpstr>
      <vt:lpstr>Diapositiva 32</vt:lpstr>
      <vt:lpstr>La duna di Nida e la penisola di Neringa 28 Maggio</vt:lpstr>
      <vt:lpstr>Diapositiva 34</vt:lpstr>
      <vt:lpstr>Diapositiva 35</vt:lpstr>
      <vt:lpstr>Diapositiva 36</vt:lpstr>
      <vt:lpstr>Diapositiva 37</vt:lpstr>
      <vt:lpstr>Kaunas 29 – 30 Maggio</vt:lpstr>
      <vt:lpstr>Diapositiva 39</vt:lpstr>
      <vt:lpstr>Diapositiva 40</vt:lpstr>
      <vt:lpstr>Diapositiva 41</vt:lpstr>
      <vt:lpstr>Diapositiva 42</vt:lpstr>
      <vt:lpstr>Momenti conviviali</vt:lpstr>
      <vt:lpstr>Diapositiva 44</vt:lpstr>
      <vt:lpstr>Diapositiva 45</vt:lpstr>
      <vt:lpstr>Diapositiva 46</vt:lpstr>
      <vt:lpstr>Diapositiva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Administrator</dc:creator>
  <cp:lastModifiedBy>Administrator</cp:lastModifiedBy>
  <cp:revision>55</cp:revision>
  <dcterms:created xsi:type="dcterms:W3CDTF">2014-06-01T20:52:30Z</dcterms:created>
  <dcterms:modified xsi:type="dcterms:W3CDTF">2014-06-02T20:27:33Z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