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4"/>
  </p:notesMasterIdLst>
  <p:sldIdLst>
    <p:sldId id="257" r:id="rId2"/>
    <p:sldId id="339" r:id="rId3"/>
    <p:sldId id="334" r:id="rId4"/>
    <p:sldId id="336" r:id="rId5"/>
    <p:sldId id="337" r:id="rId6"/>
    <p:sldId id="338" r:id="rId7"/>
    <p:sldId id="289" r:id="rId8"/>
    <p:sldId id="282" r:id="rId9"/>
    <p:sldId id="258" r:id="rId10"/>
    <p:sldId id="296" r:id="rId11"/>
    <p:sldId id="262" r:id="rId12"/>
    <p:sldId id="267" r:id="rId13"/>
    <p:sldId id="272" r:id="rId14"/>
    <p:sldId id="308" r:id="rId15"/>
    <p:sldId id="321" r:id="rId16"/>
    <p:sldId id="326" r:id="rId17"/>
    <p:sldId id="312" r:id="rId18"/>
    <p:sldId id="310" r:id="rId19"/>
    <p:sldId id="313" r:id="rId20"/>
    <p:sldId id="315" r:id="rId21"/>
    <p:sldId id="322" r:id="rId22"/>
    <p:sldId id="323" r:id="rId23"/>
    <p:sldId id="327" r:id="rId24"/>
    <p:sldId id="332" r:id="rId25"/>
    <p:sldId id="330" r:id="rId26"/>
    <p:sldId id="333" r:id="rId27"/>
    <p:sldId id="341" r:id="rId28"/>
    <p:sldId id="342" r:id="rId29"/>
    <p:sldId id="343" r:id="rId30"/>
    <p:sldId id="344" r:id="rId31"/>
    <p:sldId id="345" r:id="rId32"/>
    <p:sldId id="340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4660"/>
  </p:normalViewPr>
  <p:slideViewPr>
    <p:cSldViewPr>
      <p:cViewPr>
        <p:scale>
          <a:sx n="70" d="100"/>
          <a:sy n="70" d="100"/>
        </p:scale>
        <p:origin x="-142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230C6-EE6B-47DC-B3E6-93B2B7EAD62A}" type="datetimeFigureOut">
              <a:rPr lang="it-IT" smtClean="0"/>
              <a:pPr/>
              <a:t>02/04/2014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FFD1D-7043-4B92-83A5-880BDED8F5F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FD1D-7043-4B92-83A5-880BDED8F5F0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FD1D-7043-4B92-83A5-880BDED8F5F0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02/04/2014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3000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02/04/2014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3000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02/04/2014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3000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02/04/2014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3000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02/04/2014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3000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02/04/2014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3000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02/04/2014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3000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02/04/2014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3000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02/04/2014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3000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02/04/2014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3000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02/04/2014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3000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02/04/2014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grpSp>
        <p:nvGrpSpPr>
          <p:cNvPr id="2" name="Grup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Click="0" advTm="3000">
    <p:pull dir="r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0034" y="1142984"/>
            <a:ext cx="8229600" cy="4389120"/>
          </a:xfrm>
        </p:spPr>
        <p:txBody>
          <a:bodyPr/>
          <a:lstStyle/>
          <a:p>
            <a:pPr algn="ctr">
              <a:buNone/>
            </a:pPr>
            <a:endParaRPr lang="it-IT" dirty="0" smtClean="0">
              <a:solidFill>
                <a:srgbClr val="002060"/>
              </a:solidFill>
            </a:endParaRPr>
          </a:p>
          <a:p>
            <a:pPr algn="ctr">
              <a:spcBef>
                <a:spcPts val="0"/>
              </a:spcBef>
              <a:buNone/>
            </a:pPr>
            <a:r>
              <a:rPr lang="it-IT" sz="2800" dirty="0" smtClean="0">
                <a:solidFill>
                  <a:srgbClr val="002060"/>
                </a:solidFill>
                <a:latin typeface="+mj-lt"/>
              </a:rPr>
              <a:t>Scuola secondaria di 1^ grado </a:t>
            </a:r>
          </a:p>
          <a:p>
            <a:pPr algn="ctr">
              <a:spcBef>
                <a:spcPts val="0"/>
              </a:spcBef>
              <a:buNone/>
            </a:pPr>
            <a:r>
              <a:rPr lang="it-IT" sz="2800" dirty="0" smtClean="0">
                <a:solidFill>
                  <a:srgbClr val="002060"/>
                </a:solidFill>
                <a:latin typeface="+mj-lt"/>
              </a:rPr>
              <a:t>Cosmo </a:t>
            </a:r>
            <a:r>
              <a:rPr lang="it-IT" sz="2800" dirty="0" err="1" smtClean="0">
                <a:solidFill>
                  <a:srgbClr val="002060"/>
                </a:solidFill>
                <a:latin typeface="+mj-lt"/>
              </a:rPr>
              <a:t>Guastella</a:t>
            </a:r>
            <a:r>
              <a:rPr lang="it-IT" sz="2800" dirty="0" smtClean="0">
                <a:solidFill>
                  <a:srgbClr val="002060"/>
                </a:solidFill>
                <a:latin typeface="+mj-lt"/>
              </a:rPr>
              <a:t> – Misilmeri</a:t>
            </a:r>
          </a:p>
          <a:p>
            <a:pPr marL="514350" indent="-514350" algn="ctr">
              <a:spcBef>
                <a:spcPts val="0"/>
              </a:spcBef>
              <a:buNone/>
            </a:pPr>
            <a:r>
              <a:rPr lang="it-IT" sz="2800" dirty="0" smtClean="0">
                <a:solidFill>
                  <a:srgbClr val="002060"/>
                </a:solidFill>
                <a:latin typeface="+mj-lt"/>
              </a:rPr>
              <a:t>A. S. 2013 – 2014</a:t>
            </a:r>
          </a:p>
          <a:p>
            <a:pPr algn="ctr">
              <a:buNone/>
            </a:pPr>
            <a:endParaRPr lang="en-US" sz="28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Which activities have aroused </a:t>
            </a:r>
          </a:p>
          <a:p>
            <a:pPr algn="ctr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the interest of students</a:t>
            </a:r>
            <a:endParaRPr lang="it-IT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1357298"/>
            <a:ext cx="13716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>
                <a:solidFill>
                  <a:srgbClr val="002060"/>
                </a:solidFill>
              </a:rPr>
              <a:t>Seminar </a:t>
            </a:r>
            <a:r>
              <a:rPr lang="it-IT" dirty="0" err="1" smtClean="0">
                <a:solidFill>
                  <a:srgbClr val="002060"/>
                </a:solidFill>
              </a:rPr>
              <a:t>among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peers</a:t>
            </a:r>
            <a:r>
              <a:rPr lang="it-IT" dirty="0" smtClean="0">
                <a:solidFill>
                  <a:srgbClr val="002060"/>
                </a:solidFill>
              </a:rPr>
              <a:t/>
            </a:r>
            <a:br>
              <a:rPr lang="it-IT" dirty="0" smtClean="0">
                <a:solidFill>
                  <a:srgbClr val="002060"/>
                </a:solidFill>
              </a:rPr>
            </a:br>
            <a:r>
              <a:rPr lang="it-IT" dirty="0" smtClean="0">
                <a:solidFill>
                  <a:srgbClr val="002060"/>
                </a:solidFill>
              </a:rPr>
              <a:t>Portella di Mare 18/12/2013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3" name="Picture 2" descr="D:\Tiziana\Scuola\A.S. 2013-2014\Tossicodipendenza\Foto seminario\0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14480" y="2143116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Tiziana\Scuola\A.S. 2013-2014\Tossicodipendenza\Foto seminario\0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2143115"/>
            <a:ext cx="4500562" cy="3375422"/>
          </a:xfrm>
          <a:prstGeom prst="rect">
            <a:avLst/>
          </a:prstGeom>
          <a:noFill/>
        </p:spPr>
      </p:pic>
      <p:pic>
        <p:nvPicPr>
          <p:cNvPr id="3" name="Picture 2" descr="D:\Tiziana\Scuola\A.S. 2013-2014\Tossicodipendenza\Foto seminario\06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00562" y="785794"/>
            <a:ext cx="4643438" cy="348257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Tiziana\Scuola\A.S. 2013-2014\Tossicodipendenza\Foto seminario\0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2844" y="0"/>
            <a:ext cx="4429156" cy="3321866"/>
          </a:xfrm>
          <a:prstGeom prst="rect">
            <a:avLst/>
          </a:prstGeom>
          <a:noFill/>
        </p:spPr>
      </p:pic>
      <p:pic>
        <p:nvPicPr>
          <p:cNvPr id="3" name="Picture 2" descr="D:\Tiziana\Scuola\A.S. 2013-2014\Tossicodipendenza\Foto seminario\06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3438" y="0"/>
            <a:ext cx="4357686" cy="3268264"/>
          </a:xfrm>
          <a:prstGeom prst="rect">
            <a:avLst/>
          </a:prstGeom>
          <a:noFill/>
        </p:spPr>
      </p:pic>
      <p:pic>
        <p:nvPicPr>
          <p:cNvPr id="4" name="Picture 2" descr="D:\Tiziana\Scuola\A.S. 2013-2014\Tossicodipendenza\Foto seminario\06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2844" y="3357562"/>
            <a:ext cx="4429156" cy="3321867"/>
          </a:xfrm>
          <a:prstGeom prst="rect">
            <a:avLst/>
          </a:prstGeom>
          <a:noFill/>
        </p:spPr>
      </p:pic>
      <p:pic>
        <p:nvPicPr>
          <p:cNvPr id="5" name="Picture 2" descr="D:\Tiziana\Scuola\A.S. 2013-2014\Tossicodipendenza\Foto seminario\067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43438" y="3286124"/>
            <a:ext cx="4500562" cy="337542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Tiziana\Scuola\A.S. 2013-2014\Tossicodipendenza\Foto seminario\0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4476781" cy="3357586"/>
          </a:xfrm>
          <a:prstGeom prst="rect">
            <a:avLst/>
          </a:prstGeom>
          <a:noFill/>
        </p:spPr>
      </p:pic>
      <p:pic>
        <p:nvPicPr>
          <p:cNvPr id="3" name="Picture 2" descr="D:\Tiziana\Scuola\A.S. 2013-2014\Tossicodipendenza\Foto seminario\07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00562" y="0"/>
            <a:ext cx="4452969" cy="3339726"/>
          </a:xfrm>
          <a:prstGeom prst="rect">
            <a:avLst/>
          </a:prstGeom>
          <a:noFill/>
        </p:spPr>
      </p:pic>
      <p:pic>
        <p:nvPicPr>
          <p:cNvPr id="4" name="Picture 3" descr="D:\Tiziana\Scuola\A.S. 2013-2014\Tossicodipendenza\Foto seminario\06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3536157"/>
            <a:ext cx="4429124" cy="3321843"/>
          </a:xfrm>
          <a:prstGeom prst="rect">
            <a:avLst/>
          </a:prstGeom>
          <a:noFill/>
        </p:spPr>
      </p:pic>
      <p:pic>
        <p:nvPicPr>
          <p:cNvPr id="5" name="Picture 2" descr="D:\Tiziana\Scuola\A.S. 2013-2014\Tossicodipendenza\Foto seminario\07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429124" y="3500414"/>
            <a:ext cx="4476781" cy="33575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438912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endParaRPr lang="en-US" sz="4000" dirty="0" smtClean="0">
              <a:solidFill>
                <a:srgbClr val="002060"/>
              </a:solidFill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rgbClr val="002060"/>
                </a:solidFill>
              </a:rPr>
              <a:t>Exhibition of the works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rgbClr val="002060"/>
                </a:solidFill>
              </a:rPr>
              <a:t>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rgbClr val="002060"/>
                </a:solidFill>
              </a:rPr>
              <a:t>about Holocaust</a:t>
            </a:r>
          </a:p>
          <a:p>
            <a:pPr algn="ctr">
              <a:spcBef>
                <a:spcPts val="0"/>
              </a:spcBef>
              <a:buNone/>
            </a:pPr>
            <a:endParaRPr lang="it-IT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Immagine 1" descr="063.JPG"/>
          <p:cNvPicPr>
            <a:picLocks noGrp="1" noChangeAspect="1"/>
          </p:cNvPicPr>
          <p:nvPr isPhoto="1"/>
        </p:nvPicPr>
        <p:blipFill>
          <a:blip r:embed="rId2" cstate="print"/>
          <a:srcRect l="13115" t="8607"/>
          <a:stretch>
            <a:fillRect/>
          </a:stretch>
        </p:blipFill>
        <p:spPr bwMode="auto">
          <a:xfrm>
            <a:off x="0" y="3752041"/>
            <a:ext cx="4429124" cy="310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1" descr="062.JPG"/>
          <p:cNvPicPr>
            <a:picLocks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7333" y="3786190"/>
            <a:ext cx="4606668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Administrator\Pictures\2014-03-13\070.JPG"/>
          <p:cNvPicPr>
            <a:picLocks noChangeAspect="1" noChangeArrowheads="1"/>
          </p:cNvPicPr>
          <p:nvPr/>
        </p:nvPicPr>
        <p:blipFill>
          <a:blip r:embed="rId4" cstate="print"/>
          <a:srcRect t="11660"/>
          <a:stretch>
            <a:fillRect/>
          </a:stretch>
        </p:blipFill>
        <p:spPr bwMode="auto">
          <a:xfrm>
            <a:off x="1714480" y="0"/>
            <a:ext cx="5718168" cy="37885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Pictures\2014-03-13\0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3621"/>
          <a:stretch>
            <a:fillRect/>
          </a:stretch>
        </p:blipFill>
        <p:spPr bwMode="auto">
          <a:xfrm>
            <a:off x="0" y="500042"/>
            <a:ext cx="3643306" cy="5623742"/>
          </a:xfrm>
          <a:prstGeom prst="rect">
            <a:avLst/>
          </a:prstGeom>
          <a:noFill/>
        </p:spPr>
      </p:pic>
      <p:pic>
        <p:nvPicPr>
          <p:cNvPr id="3" name="Immagine 1" descr="061.JPG"/>
          <p:cNvPicPr>
            <a:picLocks noChangeAspect="1"/>
          </p:cNvPicPr>
          <p:nvPr isPhoto="1"/>
        </p:nvPicPr>
        <p:blipFill>
          <a:blip r:embed="rId3" cstate="print"/>
          <a:srcRect l="8761" t="4738" r="5505" b="4123"/>
          <a:stretch>
            <a:fillRect/>
          </a:stretch>
        </p:blipFill>
        <p:spPr bwMode="auto">
          <a:xfrm>
            <a:off x="3802734" y="1142984"/>
            <a:ext cx="534126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 descr="014.JPG"/>
          <p:cNvPicPr>
            <a:picLocks noGrp="1" noChangeAspect="1"/>
          </p:cNvPicPr>
          <p:nvPr isPhoto="1">
            <p:ph idx="1"/>
          </p:nvPr>
        </p:nvPicPr>
        <p:blipFill>
          <a:blip r:embed="rId2" cstate="print"/>
          <a:srcRect l="4991" r="3924"/>
          <a:stretch>
            <a:fillRect/>
          </a:stretch>
        </p:blipFill>
        <p:spPr bwMode="auto">
          <a:xfrm>
            <a:off x="4214778" y="0"/>
            <a:ext cx="4929222" cy="360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1" descr="015.JPG"/>
          <p:cNvPicPr>
            <a:picLocks noChangeAspect="1"/>
          </p:cNvPicPr>
          <p:nvPr isPhoto="1"/>
        </p:nvPicPr>
        <p:blipFill>
          <a:blip r:embed="rId3" cstate="print"/>
          <a:srcRect l="6329" r="7595" b="5694"/>
          <a:stretch>
            <a:fillRect/>
          </a:stretch>
        </p:blipFill>
        <p:spPr bwMode="auto">
          <a:xfrm>
            <a:off x="0" y="3309034"/>
            <a:ext cx="4857752" cy="354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 descr="017.JPG"/>
          <p:cNvPicPr>
            <a:picLocks noGrp="1" noChangeAspect="1"/>
          </p:cNvPicPr>
          <p:nvPr isPhoto="1"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4110592" cy="61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1" descr="018.JPG"/>
          <p:cNvPicPr>
            <a:picLocks noChangeAspect="1"/>
          </p:cNvPicPr>
          <p:nvPr isPhoto="1"/>
        </p:nvPicPr>
        <p:blipFill>
          <a:blip r:embed="rId3" cstate="print"/>
          <a:srcRect l="13381" t="4738" b="12538"/>
          <a:stretch>
            <a:fillRect/>
          </a:stretch>
        </p:blipFill>
        <p:spPr bwMode="auto">
          <a:xfrm>
            <a:off x="4643438" y="428604"/>
            <a:ext cx="4293005" cy="6150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 descr="019.JPG"/>
          <p:cNvPicPr>
            <a:picLocks noGrp="1" noChangeAspect="1"/>
          </p:cNvPicPr>
          <p:nvPr isPhoto="1">
            <p:ph idx="1"/>
          </p:nvPr>
        </p:nvPicPr>
        <p:blipFill>
          <a:blip r:embed="rId2" cstate="print"/>
          <a:srcRect l="3704" t="4938" b="8642"/>
          <a:stretch>
            <a:fillRect/>
          </a:stretch>
        </p:blipFill>
        <p:spPr bwMode="auto">
          <a:xfrm>
            <a:off x="214282" y="571480"/>
            <a:ext cx="4286280" cy="576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1" descr="020.JPG"/>
          <p:cNvPicPr>
            <a:picLocks noChangeAspect="1"/>
          </p:cNvPicPr>
          <p:nvPr isPhoto="1"/>
        </p:nvPicPr>
        <p:blipFill>
          <a:blip r:embed="rId3" cstate="print"/>
          <a:srcRect l="3811" t="7194" b="5758"/>
          <a:stretch>
            <a:fillRect/>
          </a:stretch>
        </p:blipFill>
        <p:spPr bwMode="auto">
          <a:xfrm>
            <a:off x="4696065" y="571480"/>
            <a:ext cx="426277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How we try to better interest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in students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</a:rPr>
              <a:t>Engaging students in active forms of learning. </a:t>
            </a:r>
            <a:endParaRPr lang="en-US" sz="2800" dirty="0" smtClean="0"/>
          </a:p>
          <a:p>
            <a:pPr algn="just"/>
            <a:r>
              <a:rPr lang="en-US" sz="2800" dirty="0" smtClean="0">
                <a:solidFill>
                  <a:srgbClr val="002060"/>
                </a:solidFill>
              </a:rPr>
              <a:t>By creation of final products. The students can build their knowledge in a close interdependence between "doing" and "learning." </a:t>
            </a:r>
            <a:r>
              <a:rPr lang="it-IT" sz="2800" dirty="0" smtClean="0">
                <a:solidFill>
                  <a:srgbClr val="002060"/>
                </a:solidFill>
              </a:rPr>
              <a:t>The </a:t>
            </a:r>
            <a:r>
              <a:rPr lang="en-US" sz="2800" dirty="0" smtClean="0">
                <a:solidFill>
                  <a:srgbClr val="002060"/>
                </a:solidFill>
              </a:rPr>
              <a:t>final products</a:t>
            </a:r>
            <a:r>
              <a:rPr lang="it-IT" sz="2800" dirty="0" smtClean="0">
                <a:solidFill>
                  <a:srgbClr val="002060"/>
                </a:solidFill>
              </a:rPr>
              <a:t> </a:t>
            </a:r>
            <a:r>
              <a:rPr lang="it-IT" sz="2800" dirty="0" err="1" smtClean="0">
                <a:solidFill>
                  <a:srgbClr val="002060"/>
                </a:solidFill>
              </a:rPr>
              <a:t>represent</a:t>
            </a:r>
            <a:r>
              <a:rPr lang="it-IT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the knowledge that students have acquired.</a:t>
            </a:r>
          </a:p>
          <a:p>
            <a:pPr algn="just"/>
            <a:r>
              <a:rPr lang="en-US" sz="2800" dirty="0" smtClean="0">
                <a:solidFill>
                  <a:srgbClr val="002060"/>
                </a:solidFill>
              </a:rPr>
              <a:t>Referring to the experiences that students live</a:t>
            </a:r>
          </a:p>
          <a:p>
            <a:pPr algn="just"/>
            <a:r>
              <a:rPr lang="it-IT" sz="2800" dirty="0" err="1" smtClean="0">
                <a:solidFill>
                  <a:srgbClr val="002060"/>
                </a:solidFill>
              </a:rPr>
              <a:t>Learning</a:t>
            </a:r>
            <a:r>
              <a:rPr lang="it-IT" sz="2800" dirty="0" smtClean="0">
                <a:solidFill>
                  <a:srgbClr val="002060"/>
                </a:solidFill>
              </a:rPr>
              <a:t> </a:t>
            </a:r>
            <a:r>
              <a:rPr lang="it-IT" sz="2800" dirty="0" err="1" smtClean="0">
                <a:solidFill>
                  <a:srgbClr val="002060"/>
                </a:solidFill>
              </a:rPr>
              <a:t>by</a:t>
            </a:r>
            <a:r>
              <a:rPr lang="it-IT" sz="2800" dirty="0" smtClean="0">
                <a:solidFill>
                  <a:srgbClr val="002060"/>
                </a:solidFill>
              </a:rPr>
              <a:t> </a:t>
            </a:r>
            <a:r>
              <a:rPr lang="it-IT" sz="2800" dirty="0" err="1" smtClean="0">
                <a:solidFill>
                  <a:srgbClr val="002060"/>
                </a:solidFill>
              </a:rPr>
              <a:t>experimental</a:t>
            </a:r>
            <a:r>
              <a:rPr lang="it-IT" sz="2800" dirty="0" smtClean="0">
                <a:solidFill>
                  <a:srgbClr val="002060"/>
                </a:solidFill>
              </a:rPr>
              <a:t> and </a:t>
            </a:r>
            <a:r>
              <a:rPr lang="it-IT" sz="2800" dirty="0" err="1" smtClean="0">
                <a:solidFill>
                  <a:srgbClr val="002060"/>
                </a:solidFill>
              </a:rPr>
              <a:t>laboratorial</a:t>
            </a:r>
            <a:r>
              <a:rPr lang="it-IT" sz="2800" dirty="0" smtClean="0">
                <a:solidFill>
                  <a:srgbClr val="002060"/>
                </a:solidFill>
              </a:rPr>
              <a:t> </a:t>
            </a:r>
            <a:r>
              <a:rPr lang="it-IT" sz="2800" dirty="0" err="1" smtClean="0">
                <a:solidFill>
                  <a:srgbClr val="002060"/>
                </a:solidFill>
              </a:rPr>
              <a:t>method</a:t>
            </a:r>
            <a:r>
              <a:rPr lang="it-IT" sz="2800" dirty="0" smtClean="0">
                <a:solidFill>
                  <a:srgbClr val="002060"/>
                </a:solidFill>
              </a:rPr>
              <a:t>.</a:t>
            </a:r>
          </a:p>
          <a:p>
            <a:pPr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it-IT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 descr="049.JPG"/>
          <p:cNvPicPr>
            <a:picLocks noGrp="1" noChangeAspect="1"/>
          </p:cNvPicPr>
          <p:nvPr isPhoto="1">
            <p:ph idx="1"/>
          </p:nvPr>
        </p:nvPicPr>
        <p:blipFill>
          <a:blip r:embed="rId2" cstate="print"/>
          <a:srcRect l="3616" b="9005"/>
          <a:stretch>
            <a:fillRect/>
          </a:stretch>
        </p:blipFill>
        <p:spPr bwMode="auto">
          <a:xfrm>
            <a:off x="214282" y="642918"/>
            <a:ext cx="4071966" cy="5766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1" descr="051.JPG"/>
          <p:cNvPicPr>
            <a:picLocks noChangeAspect="1"/>
          </p:cNvPicPr>
          <p:nvPr isPhoto="1"/>
        </p:nvPicPr>
        <p:blipFill>
          <a:blip r:embed="rId3" cstate="print"/>
          <a:srcRect l="6058" t="4738"/>
          <a:stretch>
            <a:fillRect/>
          </a:stretch>
        </p:blipFill>
        <p:spPr bwMode="auto">
          <a:xfrm>
            <a:off x="4714876" y="571480"/>
            <a:ext cx="3892037" cy="592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4389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b="1" dirty="0" smtClean="0">
                <a:solidFill>
                  <a:srgbClr val="002060"/>
                </a:solidFill>
              </a:rPr>
              <a:t>Meetings </a:t>
            </a:r>
          </a:p>
          <a:p>
            <a:pPr algn="ctr">
              <a:buNone/>
            </a:pPr>
            <a:r>
              <a:rPr lang="en-US" sz="4000" b="1" dirty="0" smtClean="0">
                <a:solidFill>
                  <a:srgbClr val="002060"/>
                </a:solidFill>
              </a:rPr>
              <a:t>with “</a:t>
            </a:r>
            <a:r>
              <a:rPr lang="en-US" sz="4000" b="1" dirty="0" err="1" smtClean="0">
                <a:solidFill>
                  <a:srgbClr val="002060"/>
                </a:solidFill>
              </a:rPr>
              <a:t>Libera</a:t>
            </a:r>
            <a:r>
              <a:rPr lang="en-US" sz="4000" b="1" dirty="0" smtClean="0">
                <a:solidFill>
                  <a:srgbClr val="002060"/>
                </a:solidFill>
              </a:rPr>
              <a:t>” and “</a:t>
            </a:r>
            <a:r>
              <a:rPr lang="en-US" sz="4000" b="1" dirty="0" err="1" smtClean="0">
                <a:solidFill>
                  <a:srgbClr val="002060"/>
                </a:solidFill>
              </a:rPr>
              <a:t>Sicilitudine</a:t>
            </a:r>
            <a:r>
              <a:rPr lang="en-US" sz="4000" b="1" dirty="0" smtClean="0">
                <a:solidFill>
                  <a:srgbClr val="002060"/>
                </a:solidFill>
              </a:rPr>
              <a:t>” associations </a:t>
            </a:r>
          </a:p>
          <a:p>
            <a:pPr algn="ctr">
              <a:buNone/>
            </a:pPr>
            <a:r>
              <a:rPr lang="en-US" sz="4000" b="1" dirty="0" smtClean="0">
                <a:solidFill>
                  <a:srgbClr val="002060"/>
                </a:solidFill>
              </a:rPr>
              <a:t>about legality</a:t>
            </a:r>
            <a:endParaRPr lang="it-IT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Pictures\2014-02-19\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9661"/>
          <a:stretch>
            <a:fillRect/>
          </a:stretch>
        </p:blipFill>
        <p:spPr bwMode="auto">
          <a:xfrm>
            <a:off x="2143108" y="0"/>
            <a:ext cx="4929222" cy="3339751"/>
          </a:xfrm>
          <a:prstGeom prst="rect">
            <a:avLst/>
          </a:prstGeom>
          <a:noFill/>
        </p:spPr>
      </p:pic>
      <p:pic>
        <p:nvPicPr>
          <p:cNvPr id="3" name="Picture 2" descr="C:\Users\Administrator\Pictures\2014-02-19\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68240"/>
            <a:ext cx="4786348" cy="3589760"/>
          </a:xfrm>
          <a:prstGeom prst="rect">
            <a:avLst/>
          </a:prstGeom>
          <a:noFill/>
        </p:spPr>
      </p:pic>
      <p:pic>
        <p:nvPicPr>
          <p:cNvPr id="4" name="Picture 2" descr="C:\Users\Administrator\Pictures\2014-02-19\035.JPG"/>
          <p:cNvPicPr>
            <a:picLocks noChangeAspect="1" noChangeArrowheads="1"/>
          </p:cNvPicPr>
          <p:nvPr/>
        </p:nvPicPr>
        <p:blipFill>
          <a:blip r:embed="rId4" cstate="print"/>
          <a:srcRect l="5373" t="4998"/>
          <a:stretch>
            <a:fillRect/>
          </a:stretch>
        </p:blipFill>
        <p:spPr bwMode="auto">
          <a:xfrm>
            <a:off x="4572000" y="3357563"/>
            <a:ext cx="4572000" cy="35004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484" t="15480" r="24380" b="37043"/>
          <a:stretch>
            <a:fillRect/>
          </a:stretch>
        </p:blipFill>
        <p:spPr bwMode="auto">
          <a:xfrm>
            <a:off x="4643438" y="3533589"/>
            <a:ext cx="4500562" cy="3324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6980" t="21799" r="24380" b="16704"/>
          <a:stretch>
            <a:fillRect/>
          </a:stretch>
        </p:blipFill>
        <p:spPr bwMode="auto">
          <a:xfrm>
            <a:off x="0" y="3500438"/>
            <a:ext cx="47233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25655" t="24447" r="24646" b="22516"/>
          <a:stretch>
            <a:fillRect/>
          </a:stretch>
        </p:blipFill>
        <p:spPr bwMode="auto">
          <a:xfrm>
            <a:off x="1500166" y="0"/>
            <a:ext cx="571504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438912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rgbClr val="002060"/>
                </a:solidFill>
              </a:rPr>
              <a:t>21/03/2014</a:t>
            </a:r>
          </a:p>
          <a:p>
            <a:pPr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rgbClr val="002060"/>
                </a:solidFill>
              </a:rPr>
              <a:t>Nineteenth Day of Remembrance</a:t>
            </a:r>
          </a:p>
          <a:p>
            <a:pPr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rgbClr val="002060"/>
                </a:solidFill>
              </a:rPr>
              <a:t>and commitment to remember the innocent victims of mafia</a:t>
            </a:r>
            <a:endParaRPr lang="it-IT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464" t="14503" r="24380" b="15515"/>
          <a:stretch>
            <a:fillRect/>
          </a:stretch>
        </p:blipFill>
        <p:spPr bwMode="auto">
          <a:xfrm>
            <a:off x="0" y="0"/>
            <a:ext cx="4786410" cy="361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3464" t="14503" r="24380" b="15515"/>
          <a:stretch>
            <a:fillRect/>
          </a:stretch>
        </p:blipFill>
        <p:spPr bwMode="auto">
          <a:xfrm>
            <a:off x="4714876" y="3516730"/>
            <a:ext cx="4429124" cy="334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 l="32394" t="14648" r="24231" b="19921"/>
          <a:stretch>
            <a:fillRect/>
          </a:stretch>
        </p:blipFill>
        <p:spPr bwMode="auto">
          <a:xfrm>
            <a:off x="4786314" y="0"/>
            <a:ext cx="4357686" cy="363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 l="25292" t="21679" r="24195" b="15820"/>
          <a:stretch>
            <a:fillRect/>
          </a:stretch>
        </p:blipFill>
        <p:spPr bwMode="auto">
          <a:xfrm>
            <a:off x="0" y="3571876"/>
            <a:ext cx="4723803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876" t="14647" r="24968" b="15370"/>
          <a:stretch>
            <a:fillRect/>
          </a:stretch>
        </p:blipFill>
        <p:spPr bwMode="auto">
          <a:xfrm>
            <a:off x="0" y="0"/>
            <a:ext cx="4500562" cy="334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l="28586" t="19843" r="24195" b="15820"/>
          <a:stretch>
            <a:fillRect/>
          </a:stretch>
        </p:blipFill>
        <p:spPr bwMode="auto">
          <a:xfrm>
            <a:off x="4500562" y="3429000"/>
            <a:ext cx="44761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 l="29136" t="18923" r="24195" b="15820"/>
          <a:stretch>
            <a:fillRect/>
          </a:stretch>
        </p:blipFill>
        <p:spPr bwMode="auto">
          <a:xfrm>
            <a:off x="0" y="3260540"/>
            <a:ext cx="4575997" cy="359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 l="31332" t="20943" r="28587" b="17638"/>
          <a:stretch>
            <a:fillRect/>
          </a:stretch>
        </p:blipFill>
        <p:spPr bwMode="auto">
          <a:xfrm>
            <a:off x="4572000" y="0"/>
            <a:ext cx="428628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43372" y="214290"/>
            <a:ext cx="4514824" cy="120417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400" dirty="0" err="1" smtClean="0">
                <a:solidFill>
                  <a:srgbClr val="002060"/>
                </a:solidFill>
              </a:rPr>
              <a:t>Skype</a:t>
            </a:r>
            <a:r>
              <a:rPr lang="it-IT" sz="4400" dirty="0" smtClean="0">
                <a:solidFill>
                  <a:srgbClr val="002060"/>
                </a:solidFill>
              </a:rPr>
              <a:t> connection</a:t>
            </a:r>
            <a:br>
              <a:rPr lang="it-IT" sz="4400" dirty="0" smtClean="0">
                <a:solidFill>
                  <a:srgbClr val="002060"/>
                </a:solidFill>
              </a:rPr>
            </a:br>
            <a:r>
              <a:rPr lang="it-IT" sz="4400" dirty="0" smtClean="0">
                <a:solidFill>
                  <a:srgbClr val="002060"/>
                </a:solidFill>
              </a:rPr>
              <a:t> </a:t>
            </a:r>
            <a:r>
              <a:rPr lang="it-IT" sz="4400" dirty="0" err="1" smtClean="0">
                <a:solidFill>
                  <a:srgbClr val="002060"/>
                </a:solidFill>
              </a:rPr>
              <a:t>with</a:t>
            </a:r>
            <a:r>
              <a:rPr lang="it-IT" sz="4400" dirty="0" smtClean="0">
                <a:solidFill>
                  <a:srgbClr val="002060"/>
                </a:solidFill>
              </a:rPr>
              <a:t> </a:t>
            </a:r>
            <a:r>
              <a:rPr lang="it-IT" sz="4400" dirty="0" err="1" smtClean="0">
                <a:solidFill>
                  <a:srgbClr val="002060"/>
                </a:solidFill>
              </a:rPr>
              <a:t>Klaipeda</a:t>
            </a:r>
            <a:endParaRPr lang="it-IT" sz="44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229" t="22640" r="39935" b="25280"/>
          <a:stretch>
            <a:fillRect/>
          </a:stretch>
        </p:blipFill>
        <p:spPr bwMode="auto">
          <a:xfrm>
            <a:off x="214282" y="428604"/>
            <a:ext cx="4047409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24195" t="18750" r="25292" b="13867"/>
          <a:stretch>
            <a:fillRect/>
          </a:stretch>
        </p:blipFill>
        <p:spPr bwMode="auto">
          <a:xfrm>
            <a:off x="4429124" y="1857364"/>
            <a:ext cx="42862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23645" t="15820" r="31881" b="14844"/>
          <a:stretch>
            <a:fillRect/>
          </a:stretch>
        </p:blipFill>
        <p:spPr bwMode="auto">
          <a:xfrm>
            <a:off x="214282" y="3152067"/>
            <a:ext cx="4071966" cy="356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pPr algn="ctr"/>
            <a:r>
              <a:rPr lang="it-IT" dirty="0" err="1" smtClean="0">
                <a:solidFill>
                  <a:srgbClr val="002060"/>
                </a:solidFill>
              </a:rPr>
              <a:t>Spring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of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S</a:t>
            </a:r>
            <a:r>
              <a:rPr lang="it-IT" dirty="0" err="1" smtClean="0">
                <a:solidFill>
                  <a:srgbClr val="002060"/>
                </a:solidFill>
              </a:rPr>
              <a:t>ciences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275" t="14503" r="37190" b="15515"/>
          <a:stretch>
            <a:fillRect/>
          </a:stretch>
        </p:blipFill>
        <p:spPr bwMode="auto">
          <a:xfrm>
            <a:off x="0" y="1857364"/>
            <a:ext cx="2553493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6391" t="14844" r="32979" b="15820"/>
          <a:stretch>
            <a:fillRect/>
          </a:stretch>
        </p:blipFill>
        <p:spPr bwMode="auto">
          <a:xfrm>
            <a:off x="2571736" y="2285992"/>
            <a:ext cx="3588980" cy="344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36786" t="18556" r="37957" b="20898"/>
          <a:stretch>
            <a:fillRect/>
          </a:stretch>
        </p:blipFill>
        <p:spPr bwMode="auto">
          <a:xfrm>
            <a:off x="6175865" y="1857364"/>
            <a:ext cx="296813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9802" t="14844" r="21449" b="15820"/>
          <a:stretch>
            <a:fillRect/>
          </a:stretch>
        </p:blipFill>
        <p:spPr bwMode="auto">
          <a:xfrm>
            <a:off x="-1" y="3429689"/>
            <a:ext cx="4951325" cy="328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23060" t="14648" r="36859" b="16015"/>
          <a:stretch>
            <a:fillRect/>
          </a:stretch>
        </p:blipFill>
        <p:spPr bwMode="auto">
          <a:xfrm>
            <a:off x="4957331" y="1000108"/>
            <a:ext cx="4186669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l="23060" t="20507" r="24231" b="16015"/>
          <a:stretch>
            <a:fillRect/>
          </a:stretch>
        </p:blipFill>
        <p:spPr bwMode="auto">
          <a:xfrm>
            <a:off x="0" y="0"/>
            <a:ext cx="4958861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275" t="16130" r="36274" b="15515"/>
          <a:stretch>
            <a:fillRect/>
          </a:stretch>
        </p:blipFill>
        <p:spPr bwMode="auto">
          <a:xfrm>
            <a:off x="142844" y="2714620"/>
            <a:ext cx="2786050" cy="392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6275" t="16130" r="37189" b="15515"/>
          <a:stretch>
            <a:fillRect/>
          </a:stretch>
        </p:blipFill>
        <p:spPr bwMode="auto">
          <a:xfrm>
            <a:off x="6143636" y="2571744"/>
            <a:ext cx="281159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36786" t="16602" r="39055" b="17968"/>
          <a:stretch>
            <a:fillRect/>
          </a:stretch>
        </p:blipFill>
        <p:spPr bwMode="auto">
          <a:xfrm>
            <a:off x="2928926" y="1962873"/>
            <a:ext cx="3214710" cy="489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sellaDiTesto 5"/>
          <p:cNvSpPr txBox="1"/>
          <p:nvPr/>
        </p:nvSpPr>
        <p:spPr>
          <a:xfrm>
            <a:off x="1285852" y="285728"/>
            <a:ext cx="6715172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7432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it-IT" sz="4400" dirty="0" err="1" smtClean="0">
                <a:solidFill>
                  <a:srgbClr val="002060"/>
                </a:solidFill>
              </a:rPr>
              <a:t>Grandparents</a:t>
            </a:r>
            <a:r>
              <a:rPr lang="it-IT" sz="4400" dirty="0" smtClean="0">
                <a:solidFill>
                  <a:srgbClr val="002060"/>
                </a:solidFill>
              </a:rPr>
              <a:t> </a:t>
            </a:r>
          </a:p>
          <a:p>
            <a:pPr marL="274320" lvl="0" indent="-27432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it-IT" sz="4400" dirty="0" err="1" smtClean="0">
                <a:solidFill>
                  <a:srgbClr val="002060"/>
                </a:solidFill>
              </a:rPr>
              <a:t>Day</a:t>
            </a:r>
            <a:endParaRPr lang="it-IT" sz="4400" dirty="0" smtClean="0">
              <a:solidFill>
                <a:srgbClr val="002060"/>
              </a:solidFill>
            </a:endParaRPr>
          </a:p>
          <a:p>
            <a:endParaRPr lang="it-IT" dirty="0"/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634" t="14503" r="23464" b="20397"/>
          <a:stretch>
            <a:fillRect/>
          </a:stretch>
        </p:blipFill>
        <p:spPr bwMode="auto">
          <a:xfrm>
            <a:off x="142844" y="214290"/>
            <a:ext cx="428628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36274" t="14843" r="37372" b="18750"/>
          <a:stretch>
            <a:fillRect/>
          </a:stretch>
        </p:blipFill>
        <p:spPr bwMode="auto">
          <a:xfrm>
            <a:off x="5143504" y="1000108"/>
            <a:ext cx="342902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23096" t="21680" r="32980" b="15820"/>
          <a:stretch>
            <a:fillRect/>
          </a:stretch>
        </p:blipFill>
        <p:spPr bwMode="auto">
          <a:xfrm>
            <a:off x="214282" y="3200374"/>
            <a:ext cx="4572032" cy="365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amond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804" t="19385" r="22549" b="17143"/>
          <a:stretch>
            <a:fillRect/>
          </a:stretch>
        </p:blipFill>
        <p:spPr bwMode="auto">
          <a:xfrm>
            <a:off x="0" y="142852"/>
            <a:ext cx="473139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0900" t="14842" r="24194" b="15820"/>
          <a:stretch>
            <a:fillRect/>
          </a:stretch>
        </p:blipFill>
        <p:spPr bwMode="auto">
          <a:xfrm>
            <a:off x="4716890" y="0"/>
            <a:ext cx="4427110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 l="19802" t="19727" r="21449" b="15820"/>
          <a:stretch>
            <a:fillRect/>
          </a:stretch>
        </p:blipFill>
        <p:spPr bwMode="auto">
          <a:xfrm>
            <a:off x="1384350" y="3143248"/>
            <a:ext cx="6022401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newsfla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38912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sz="5400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it-IT" sz="5400" dirty="0" smtClean="0">
                <a:solidFill>
                  <a:srgbClr val="002060"/>
                </a:solidFill>
              </a:rPr>
              <a:t>and more … </a:t>
            </a:r>
            <a:endParaRPr lang="it-IT" sz="5400" dirty="0">
              <a:solidFill>
                <a:srgbClr val="00206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572264" y="5357826"/>
            <a:ext cx="2227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Prof.ssa Tiziana </a:t>
            </a:r>
            <a:r>
              <a:rPr lang="it-IT" dirty="0" err="1" smtClean="0">
                <a:solidFill>
                  <a:srgbClr val="002060"/>
                </a:solidFill>
              </a:rPr>
              <a:t>Calà</a:t>
            </a:r>
            <a:endParaRPr lang="it-IT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294" t="14503" r="24380" b="15515"/>
          <a:stretch>
            <a:fillRect/>
          </a:stretch>
        </p:blipFill>
        <p:spPr bwMode="auto">
          <a:xfrm>
            <a:off x="357158" y="1500174"/>
            <a:ext cx="392909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36274" t="18750" r="36823" b="15820"/>
          <a:stretch>
            <a:fillRect/>
          </a:stretch>
        </p:blipFill>
        <p:spPr bwMode="auto">
          <a:xfrm>
            <a:off x="5000628" y="928670"/>
            <a:ext cx="350046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35725" t="15821" r="36822" b="16797"/>
          <a:stretch>
            <a:fillRect/>
          </a:stretch>
        </p:blipFill>
        <p:spPr bwMode="auto">
          <a:xfrm>
            <a:off x="571472" y="357166"/>
            <a:ext cx="3857652" cy="5323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36237" t="14648" r="35761" b="16015"/>
          <a:stretch>
            <a:fillRect/>
          </a:stretch>
        </p:blipFill>
        <p:spPr bwMode="auto">
          <a:xfrm>
            <a:off x="5000628" y="857232"/>
            <a:ext cx="3786214" cy="5271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464" t="17757" r="24380" b="15515"/>
          <a:stretch>
            <a:fillRect/>
          </a:stretch>
        </p:blipFill>
        <p:spPr bwMode="auto">
          <a:xfrm>
            <a:off x="-1" y="-1"/>
            <a:ext cx="4572001" cy="32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3645" t="15820" r="30875" b="25689"/>
          <a:stretch>
            <a:fillRect/>
          </a:stretch>
        </p:blipFill>
        <p:spPr bwMode="auto">
          <a:xfrm>
            <a:off x="4572000" y="0"/>
            <a:ext cx="4572000" cy="3305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29136" t="17773" r="24195" b="17774"/>
          <a:stretch>
            <a:fillRect/>
          </a:stretch>
        </p:blipFill>
        <p:spPr bwMode="auto">
          <a:xfrm>
            <a:off x="0" y="3307976"/>
            <a:ext cx="4572000" cy="355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 l="23645" t="15820" r="25842" b="15820"/>
          <a:stretch>
            <a:fillRect/>
          </a:stretch>
        </p:blipFill>
        <p:spPr bwMode="auto">
          <a:xfrm>
            <a:off x="4543393" y="3286124"/>
            <a:ext cx="4600607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571472" y="278605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</a:rPr>
              <a:t>Seminar on </a:t>
            </a:r>
            <a:r>
              <a:rPr lang="it-IT" b="1" dirty="0" err="1" smtClean="0">
                <a:solidFill>
                  <a:srgbClr val="002060"/>
                </a:solidFill>
              </a:rPr>
              <a:t>drug</a:t>
            </a:r>
            <a:r>
              <a:rPr lang="it-IT" b="1" dirty="0" smtClean="0">
                <a:solidFill>
                  <a:srgbClr val="002060"/>
                </a:solidFill>
              </a:rPr>
              <a:t> </a:t>
            </a:r>
            <a:r>
              <a:rPr lang="it-IT" b="1" dirty="0" err="1" smtClean="0">
                <a:solidFill>
                  <a:srgbClr val="002060"/>
                </a:solidFill>
              </a:rPr>
              <a:t>addiction</a:t>
            </a:r>
            <a:r>
              <a:rPr lang="fr-FR" b="1" dirty="0" smtClean="0">
                <a:solidFill>
                  <a:srgbClr val="002060"/>
                </a:solidFill>
              </a:rPr>
              <a:t/>
            </a:r>
            <a:br>
              <a:rPr lang="fr-FR" b="1" dirty="0" smtClean="0">
                <a:solidFill>
                  <a:srgbClr val="002060"/>
                </a:solidFill>
              </a:rPr>
            </a:br>
            <a:r>
              <a:rPr lang="it-IT" b="1" dirty="0" smtClean="0">
                <a:solidFill>
                  <a:srgbClr val="002060"/>
                </a:solidFill>
              </a:rPr>
              <a:t/>
            </a:r>
            <a:br>
              <a:rPr lang="it-IT" b="1" dirty="0" smtClean="0">
                <a:solidFill>
                  <a:srgbClr val="002060"/>
                </a:solidFill>
              </a:rPr>
            </a:br>
            <a:r>
              <a:rPr lang="it-IT" b="1" dirty="0" smtClean="0">
                <a:solidFill>
                  <a:srgbClr val="002060"/>
                </a:solidFill>
              </a:rPr>
              <a:t>Misilmeri 19/11/2013</a:t>
            </a:r>
            <a:endParaRPr lang="it-IT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iziana\Scuola\A.S. 2013-2014\Tossicodipendenza\im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571612"/>
            <a:ext cx="4357686" cy="2906260"/>
          </a:xfrm>
          <a:prstGeom prst="rect">
            <a:avLst/>
          </a:prstGeom>
          <a:noFill/>
        </p:spPr>
      </p:pic>
      <p:pic>
        <p:nvPicPr>
          <p:cNvPr id="4" name="Segnaposto contenuto 3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8631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Tiziana\Scuola\A.S. 2013-2014\Tossicodipendenza\image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429000"/>
            <a:ext cx="4820180" cy="321470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iziana\Scuola\A.S. 2013-2014\Tossicodipendenza\Foto seminario\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643050"/>
            <a:ext cx="4381530" cy="3286148"/>
          </a:xfrm>
          <a:prstGeom prst="rect">
            <a:avLst/>
          </a:prstGeom>
          <a:noFill/>
        </p:spPr>
      </p:pic>
      <p:pic>
        <p:nvPicPr>
          <p:cNvPr id="3" name="Picture 2" descr="D:\Tiziana\Scuola\A.S. 2013-2014\Tossicodipendenza\Foto seminario\00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57686" y="2571744"/>
            <a:ext cx="4786314" cy="3589735"/>
          </a:xfrm>
          <a:prstGeom prst="rect">
            <a:avLst/>
          </a:prstGeom>
          <a:noFill/>
        </p:spPr>
      </p:pic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29600" cy="1143000"/>
          </a:xfrm>
        </p:spPr>
        <p:txBody>
          <a:bodyPr>
            <a:noAutofit/>
          </a:bodyPr>
          <a:lstStyle/>
          <a:p>
            <a:pPr algn="ctr">
              <a:lnSpc>
                <a:spcPct val="114000"/>
              </a:lnSpc>
            </a:pPr>
            <a:r>
              <a:rPr lang="en-US" sz="4000" dirty="0" smtClean="0">
                <a:solidFill>
                  <a:srgbClr val="002060"/>
                </a:solidFill>
              </a:rPr>
              <a:t>Research </a:t>
            </a:r>
            <a:br>
              <a:rPr lang="en-US" sz="4000" dirty="0" smtClean="0">
                <a:solidFill>
                  <a:srgbClr val="002060"/>
                </a:solidFill>
              </a:rPr>
            </a:br>
            <a:r>
              <a:rPr lang="en-US" sz="4000" dirty="0" smtClean="0">
                <a:solidFill>
                  <a:srgbClr val="002060"/>
                </a:solidFill>
              </a:rPr>
              <a:t>of information</a:t>
            </a:r>
            <a:endParaRPr lang="it-IT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816</TotalTime>
  <Words>144</Words>
  <Application>Microsoft Office PowerPoint</Application>
  <PresentationFormat>Presentazione su schermo (4:3)</PresentationFormat>
  <Paragraphs>34</Paragraphs>
  <Slides>32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Equinozio</vt:lpstr>
      <vt:lpstr>Diapositiva 1</vt:lpstr>
      <vt:lpstr>How we try to better interest  in students</vt:lpstr>
      <vt:lpstr>Diapositiva 3</vt:lpstr>
      <vt:lpstr>Diapositiva 4</vt:lpstr>
      <vt:lpstr>Diapositiva 5</vt:lpstr>
      <vt:lpstr>Diapositiva 6</vt:lpstr>
      <vt:lpstr>Seminar on drug addiction  Misilmeri 19/11/2013</vt:lpstr>
      <vt:lpstr>Diapositiva 8</vt:lpstr>
      <vt:lpstr>Research  of information</vt:lpstr>
      <vt:lpstr>Seminar among peers Portella di Mare 18/12/2013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Skype connection  with Klaipeda</vt:lpstr>
      <vt:lpstr>Spring of Sciences</vt:lpstr>
      <vt:lpstr>Diapositiva 29</vt:lpstr>
      <vt:lpstr>Diapositiva 30</vt:lpstr>
      <vt:lpstr>Diapositiva 31</vt:lpstr>
      <vt:lpstr>Diapositiva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Administrator</dc:creator>
  <cp:lastModifiedBy>Administrator</cp:lastModifiedBy>
  <cp:revision>105</cp:revision>
  <dcterms:created xsi:type="dcterms:W3CDTF">2014-01-10T18:02:44Z</dcterms:created>
  <dcterms:modified xsi:type="dcterms:W3CDTF">2014-04-02T15:07:31Z</dcterms:modified>
</cp:coreProperties>
</file>