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wdp" ContentType="image/vnd.ms-photo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1" r:id="rId1"/>
  </p:sldMasterIdLst>
  <p:sldIdLst>
    <p:sldId id="256" r:id="rId2"/>
    <p:sldId id="257" r:id="rId3"/>
    <p:sldId id="261" r:id="rId4"/>
    <p:sldId id="262" r:id="rId5"/>
    <p:sldId id="263" r:id="rId6"/>
    <p:sldId id="260" r:id="rId7"/>
    <p:sldId id="259" r:id="rId8"/>
    <p:sldId id="264" r:id="rId9"/>
    <p:sldId id="266" r:id="rId10"/>
    <p:sldId id="267" r:id="rId11"/>
    <p:sldId id="265" r:id="rId12"/>
    <p:sldId id="258" r:id="rId13"/>
    <p:sldId id="269" r:id="rId14"/>
    <p:sldId id="275" r:id="rId15"/>
    <p:sldId id="270" r:id="rId16"/>
    <p:sldId id="271" r:id="rId17"/>
    <p:sldId id="272" r:id="rId18"/>
    <p:sldId id="273" r:id="rId19"/>
    <p:sldId id="278" r:id="rId20"/>
    <p:sldId id="277" r:id="rId21"/>
    <p:sldId id="276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>
        <p:scale>
          <a:sx n="96" d="100"/>
          <a:sy n="96" d="100"/>
        </p:scale>
        <p:origin x="-4712" y="-2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07/03/18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9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07/03/18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7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07/03/18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8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07/03/18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1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07/03/18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23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07/03/18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92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07/03/18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5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07/03/18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9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07/03/18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7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07/03/18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53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07/03/18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1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07/03/18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2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4" Type="http://schemas.microsoft.com/office/2007/relationships/media" Target="../media/media2.m4a"/><Relationship Id="rId5" Type="http://schemas.openxmlformats.org/officeDocument/2006/relationships/audio" Target="../media/media2.m4a"/><Relationship Id="rId6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tags" Target="../tags/tag1.xml"/><Relationship Id="rId2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4" Type="http://schemas.microsoft.com/office/2007/relationships/media" Target="../media/media13.m4a"/><Relationship Id="rId5" Type="http://schemas.openxmlformats.org/officeDocument/2006/relationships/audio" Target="../media/media13.m4a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8" Type="http://schemas.openxmlformats.org/officeDocument/2006/relationships/image" Target="../media/image3.png"/><Relationship Id="rId1" Type="http://schemas.openxmlformats.org/officeDocument/2006/relationships/tags" Target="../tags/tag10.xml"/><Relationship Id="rId2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6" Type="http://schemas.openxmlformats.org/officeDocument/2006/relationships/image" Target="../media/image3.png"/><Relationship Id="rId1" Type="http://schemas.openxmlformats.org/officeDocument/2006/relationships/tags" Target="../tags/tag11.xml"/><Relationship Id="rId2" Type="http://schemas.microsoft.com/office/2007/relationships/media" Target="../media/media14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6" Type="http://schemas.openxmlformats.org/officeDocument/2006/relationships/image" Target="../media/image3.png"/><Relationship Id="rId1" Type="http://schemas.openxmlformats.org/officeDocument/2006/relationships/tags" Target="../tags/tag12.xml"/><Relationship Id="rId2" Type="http://schemas.microsoft.com/office/2007/relationships/media" Target="../media/media15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4" Type="http://schemas.microsoft.com/office/2007/relationships/media" Target="../media/media16.m4a"/><Relationship Id="rId5" Type="http://schemas.openxmlformats.org/officeDocument/2006/relationships/audio" Target="../media/media16.m4a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3.png"/><Relationship Id="rId1" Type="http://schemas.openxmlformats.org/officeDocument/2006/relationships/tags" Target="../tags/tag13.xml"/><Relationship Id="rId2" Type="http://schemas.microsoft.com/office/2007/relationships/media" Target="../media/media8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6" Type="http://schemas.openxmlformats.org/officeDocument/2006/relationships/image" Target="../media/image3.png"/><Relationship Id="rId1" Type="http://schemas.openxmlformats.org/officeDocument/2006/relationships/tags" Target="../tags/tag15.xml"/><Relationship Id="rId2" Type="http://schemas.microsoft.com/office/2007/relationships/media" Target="../media/media17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4" Type="http://schemas.microsoft.com/office/2007/relationships/media" Target="../media/media19.m4a"/><Relationship Id="rId5" Type="http://schemas.openxmlformats.org/officeDocument/2006/relationships/audio" Target="../media/media19.m4a"/><Relationship Id="rId6" Type="http://schemas.microsoft.com/office/2007/relationships/media" Target="../media/media20.m4a"/><Relationship Id="rId7" Type="http://schemas.openxmlformats.org/officeDocument/2006/relationships/audio" Target="../media/media20.m4a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22.png"/><Relationship Id="rId10" Type="http://schemas.openxmlformats.org/officeDocument/2006/relationships/image" Target="../media/image3.png"/><Relationship Id="rId1" Type="http://schemas.openxmlformats.org/officeDocument/2006/relationships/tags" Target="../tags/tag16.xml"/><Relationship Id="rId2" Type="http://schemas.microsoft.com/office/2007/relationships/media" Target="../media/media18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6" Type="http://schemas.openxmlformats.org/officeDocument/2006/relationships/image" Target="../media/image3.png"/><Relationship Id="rId1" Type="http://schemas.openxmlformats.org/officeDocument/2006/relationships/tags" Target="../tags/tag17.xml"/><Relationship Id="rId2" Type="http://schemas.microsoft.com/office/2007/relationships/media" Target="../media/media21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4" Type="http://schemas.microsoft.com/office/2007/relationships/media" Target="../media/media22.m4a"/><Relationship Id="rId5" Type="http://schemas.openxmlformats.org/officeDocument/2006/relationships/audio" Target="../media/media22.m4a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24.jpg"/><Relationship Id="rId8" Type="http://schemas.openxmlformats.org/officeDocument/2006/relationships/image" Target="../media/image25.png"/><Relationship Id="rId9" Type="http://schemas.openxmlformats.org/officeDocument/2006/relationships/image" Target="../media/image3.png"/><Relationship Id="rId1" Type="http://schemas.openxmlformats.org/officeDocument/2006/relationships/tags" Target="../tags/tag18.xml"/><Relationship Id="rId2" Type="http://schemas.microsoft.com/office/2007/relationships/media" Target="../media/media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1" Type="http://schemas.openxmlformats.org/officeDocument/2006/relationships/tags" Target="../tags/tag19.xml"/><Relationship Id="rId2" Type="http://schemas.microsoft.com/office/2007/relationships/media" Target="../media/media2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3.png"/><Relationship Id="rId1" Type="http://schemas.openxmlformats.org/officeDocument/2006/relationships/tags" Target="../tags/tag2.xml"/><Relationship Id="rId2" Type="http://schemas.microsoft.com/office/2007/relationships/media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1" Type="http://schemas.openxmlformats.org/officeDocument/2006/relationships/tags" Target="../tags/tag20.xml"/><Relationship Id="rId2" Type="http://schemas.microsoft.com/office/2007/relationships/media" Target="../media/media24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.png"/><Relationship Id="rId1" Type="http://schemas.openxmlformats.org/officeDocument/2006/relationships/tags" Target="../tags/tag24.xml"/><Relationship Id="rId2" Type="http://schemas.microsoft.com/office/2007/relationships/media" Target="../media/media25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6" Type="http://schemas.openxmlformats.org/officeDocument/2006/relationships/image" Target="../media/image3.png"/><Relationship Id="rId1" Type="http://schemas.openxmlformats.org/officeDocument/2006/relationships/tags" Target="../tags/tag25.xml"/><Relationship Id="rId2" Type="http://schemas.microsoft.com/office/2007/relationships/media" Target="../media/media26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6" Type="http://schemas.openxmlformats.org/officeDocument/2006/relationships/image" Target="../media/image3.png"/><Relationship Id="rId1" Type="http://schemas.openxmlformats.org/officeDocument/2006/relationships/tags" Target="../tags/tag26.xml"/><Relationship Id="rId2" Type="http://schemas.microsoft.com/office/2007/relationships/media" Target="../media/media27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1" Type="http://schemas.openxmlformats.org/officeDocument/2006/relationships/tags" Target="../tags/tag3.xml"/><Relationship Id="rId2" Type="http://schemas.microsoft.com/office/2007/relationships/media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1" Type="http://schemas.openxmlformats.org/officeDocument/2006/relationships/tags" Target="../tags/tag4.xml"/><Relationship Id="rId2" Type="http://schemas.microsoft.com/office/2007/relationships/media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4" Type="http://schemas.microsoft.com/office/2007/relationships/media" Target="../media/media7.m4a"/><Relationship Id="rId5" Type="http://schemas.openxmlformats.org/officeDocument/2006/relationships/audio" Target="../media/media7.m4a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8" Type="http://schemas.openxmlformats.org/officeDocument/2006/relationships/image" Target="../media/image3.png"/><Relationship Id="rId1" Type="http://schemas.openxmlformats.org/officeDocument/2006/relationships/tags" Target="../tags/tag5.xml"/><Relationship Id="rId2" Type="http://schemas.openxmlformats.org/officeDocument/2006/relationships/audio" Target="NUL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4" Type="http://schemas.microsoft.com/office/2007/relationships/media" Target="../media/media9.m4a"/><Relationship Id="rId5" Type="http://schemas.openxmlformats.org/officeDocument/2006/relationships/audio" Target="../media/media9.m4a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3.png"/><Relationship Id="rId1" Type="http://schemas.openxmlformats.org/officeDocument/2006/relationships/tags" Target="../tags/tag6.xml"/><Relationship Id="rId2" Type="http://schemas.microsoft.com/office/2007/relationships/media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3.png"/><Relationship Id="rId1" Type="http://schemas.openxmlformats.org/officeDocument/2006/relationships/tags" Target="../tags/tag7.xml"/><Relationship Id="rId2" Type="http://schemas.openxmlformats.org/officeDocument/2006/relationships/audio" Target="NUL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1" Type="http://schemas.openxmlformats.org/officeDocument/2006/relationships/tags" Target="../tags/tag8.xml"/><Relationship Id="rId2" Type="http://schemas.microsoft.com/office/2007/relationships/media" Target="../media/media11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1" Type="http://schemas.openxmlformats.org/officeDocument/2006/relationships/tags" Target="../tags/tag9.xml"/><Relationship Id="rId2" Type="http://schemas.microsoft.com/office/2007/relationships/media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CA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73629" y="0"/>
            <a:ext cx="57362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SHOAH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/>
          <a:srcRect l="23166" t="15909" r="28249" b="606"/>
          <a:stretch/>
        </p:blipFill>
        <p:spPr>
          <a:xfrm>
            <a:off x="9688100" y="3990109"/>
            <a:ext cx="2167927" cy="2483426"/>
          </a:xfrm>
          <a:prstGeom prst="rect">
            <a:avLst/>
          </a:prstGeom>
          <a:ln>
            <a:noFill/>
          </a:ln>
          <a:effectLst>
            <a:softEdge rad="152400"/>
          </a:effectLst>
        </p:spPr>
      </p:pic>
      <p:grpSp>
        <p:nvGrpSpPr>
          <p:cNvPr id="2" name="Gruppo 1"/>
          <p:cNvGrpSpPr/>
          <p:nvPr/>
        </p:nvGrpSpPr>
        <p:grpSpPr>
          <a:xfrm>
            <a:off x="1541380" y="1569660"/>
            <a:ext cx="9404915" cy="388393"/>
            <a:chOff x="1690350" y="3528980"/>
            <a:chExt cx="9377716" cy="388393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8"/>
            <a:srcRect t="9745" b="74745"/>
            <a:stretch/>
          </p:blipFill>
          <p:spPr>
            <a:xfrm>
              <a:off x="1690350" y="3528982"/>
              <a:ext cx="2504177" cy="3883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8"/>
            <a:srcRect t="9745" b="74745"/>
            <a:stretch/>
          </p:blipFill>
          <p:spPr>
            <a:xfrm>
              <a:off x="3401386" y="3528981"/>
              <a:ext cx="2504177" cy="3883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8"/>
            <a:srcRect t="9745" b="74745"/>
            <a:stretch/>
          </p:blipFill>
          <p:spPr>
            <a:xfrm>
              <a:off x="5112422" y="3528981"/>
              <a:ext cx="2504177" cy="3883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8"/>
            <a:srcRect t="9745" b="74745"/>
            <a:stretch/>
          </p:blipFill>
          <p:spPr>
            <a:xfrm>
              <a:off x="6852853" y="3528981"/>
              <a:ext cx="2504177" cy="3883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8"/>
            <a:srcRect t="9745" b="74745"/>
            <a:stretch/>
          </p:blipFill>
          <p:spPr>
            <a:xfrm>
              <a:off x="8563889" y="3528980"/>
              <a:ext cx="2504177" cy="3883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Rettangolo 2"/>
          <p:cNvSpPr/>
          <p:nvPr/>
        </p:nvSpPr>
        <p:spPr>
          <a:xfrm>
            <a:off x="1329912" y="2360598"/>
            <a:ext cx="7900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Shoah è </a:t>
            </a:r>
            <a:r>
              <a:rPr lang="it-IT" sz="2800" dirty="0" smtClean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un </a:t>
            </a:r>
            <a:r>
              <a:rPr lang="it-IT" sz="2800" dirty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termine ebraico, il cui significato può essere tradotto in italiano con “catastrofe”, e indica l’insieme di vicende che portarono al tentativo nazista, in parte riuscito, di eliminare fisicamente tutti gli ebrei dell’Europa. </a:t>
            </a:r>
            <a:endParaRPr lang="it-IT" sz="2800" dirty="0" smtClean="0">
              <a:effectLst>
                <a:glow rad="101600">
                  <a:schemeClr val="bg1">
                    <a:lumMod val="75000"/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</a:endParaRPr>
          </a:p>
          <a:p>
            <a:r>
              <a:rPr lang="it-IT" sz="2800" dirty="0" smtClean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La </a:t>
            </a:r>
            <a:r>
              <a:rPr lang="it-IT" sz="2800" dirty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Shoah implica la deportazione, il </a:t>
            </a:r>
            <a:r>
              <a:rPr lang="it-IT" sz="2800" dirty="0" smtClean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concentramento </a:t>
            </a:r>
            <a:r>
              <a:rPr lang="it-IT" sz="2800" dirty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coatto, l’uccisione e l’incenerimento dei corpi di quanti tra gli europei erano indicati come appartenenti alla “razza ebraica”.</a:t>
            </a:r>
          </a:p>
        </p:txBody>
      </p:sp>
      <p:pic>
        <p:nvPicPr>
          <p:cNvPr id="13" name="74DECDAA">
            <a:hlinkClick r:id="" action="ppaction://media"/>
            <a:extLst>
              <a:ext uri="{FF2B5EF4-FFF2-40B4-BE49-F238E27FC236}">
                <a16:creationId xmlns="" xmlns:a16="http://schemas.microsoft.com/office/drawing/2014/main" id="{42EEACBB-2886-40FB-A75A-A3A98A99F8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84944" y="248831"/>
            <a:ext cx="609600" cy="60960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72063" y="480030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5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3757">
        <p14:vortex dir="r"/>
      </p:transition>
    </mc:Choice>
    <mc:Fallback xmlns="">
      <p:transition spd="slow" advTm="3375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5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1" objId="13"/>
        <p14:playEvt time="1105" objId="6"/>
        <p14:pauseEvt time="16632" objId="13"/>
        <p14:pauseEvt time="16632" objId="6"/>
        <p14:seekEvt time="16632" objId="13" seek="16560"/>
        <p14:resumeEvt time="16827" objId="13"/>
        <p14:seekEvt time="16827" objId="6" seek="15470"/>
        <p14:resumeEvt time="17027" objId="6"/>
        <p14:stopEvt time="26084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07140" y="1012954"/>
            <a:ext cx="46703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>
                <a:latin typeface="Calibri" panose="020F0502020204030204" pitchFamily="34" charset="0"/>
              </a:rPr>
              <a:t> </a:t>
            </a:r>
            <a:r>
              <a:rPr lang="it-IT" sz="4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Si sperimentò anche l’uso di camion piombati per uccidere con i gas di scarico gli Ebrei rastrellati. (</a:t>
            </a:r>
            <a:r>
              <a:rPr lang="it-IT" sz="44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Gaswagen</a:t>
            </a:r>
            <a:r>
              <a:rPr lang="it-IT" sz="4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).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9716" y="1516984"/>
            <a:ext cx="5375144" cy="3824031"/>
          </a:xfrm>
          <a:prstGeom prst="rect">
            <a:avLst/>
          </a:prstGeom>
        </p:spPr>
      </p:pic>
      <p:pic>
        <p:nvPicPr>
          <p:cNvPr id="5" name="1D20BC88">
            <a:hlinkClick r:id="" action="ppaction://media"/>
            <a:extLst>
              <a:ext uri="{FF2B5EF4-FFF2-40B4-BE49-F238E27FC236}">
                <a16:creationId xmlns="" xmlns:a16="http://schemas.microsoft.com/office/drawing/2014/main" id="{16F5083B-9D90-4417-AB4A-284A605E47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7688" y="708154"/>
            <a:ext cx="609600" cy="60960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7908" y="502969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430459"/>
      </p:ext>
    </p:extLst>
  </p:cSld>
  <p:clrMapOvr>
    <a:masterClrMapping/>
  </p:clrMapOvr>
  <p:transition xmlns:p14="http://schemas.microsoft.com/office/powerpoint/2010/main" spd="slow" advTm="1100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" objId="5"/>
        <p14:playEvt time="1" objId="6"/>
        <p14:stopEvt time="7650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r="16551"/>
          <a:stretch/>
        </p:blipFill>
        <p:spPr>
          <a:xfrm>
            <a:off x="4725604" y="1371135"/>
            <a:ext cx="7139972" cy="475127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26424" y="1299948"/>
            <a:ext cx="449495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</a:t>
            </a:r>
            <a:r>
              <a:rPr lang="it-IT" sz="24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Wannseeil</a:t>
            </a:r>
            <a:r>
              <a:rPr lang="it-IT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20 gennaio 1942, i più alti ufficiali nazisti si riunirono per  procedere alla soluzione finale del problema, cioè allo sterminio totale del popolo ebraico, si decise la costruzione di veri e propri campi di sterminio, concepiti, progettati e costruiti come autentiche fabbriche della morte, dove furono trasportati tutti gli Ebrei catturati nei territori conquistati e radunati nei ghetti e nei campi di transito.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190009" y="477982"/>
            <a:ext cx="619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Calibri" panose="020F0502020204030204" pitchFamily="34" charset="0"/>
              </a:rPr>
              <a:t>La soluzione finale</a:t>
            </a: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122" y="495358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1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978">
        <p14:prism dir="u" isContent="1" isInverted="1"/>
      </p:transition>
    </mc:Choice>
    <mc:Fallback xmlns="">
      <p:transition spd="slow" advTm="3297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3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3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  <p:extLst mod="1">
    <p:ext uri="{E180D4A7-C9FB-4DFB-919C-405C955672EB}">
      <p14:showEvtLst xmlns:p14="http://schemas.microsoft.com/office/powerpoint/2010/main">
        <p14:playEvt time="0" objId="6"/>
        <p14:stopEvt time="27008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01078" y="920621"/>
            <a:ext cx="54176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In Italia la deportazione e lo sterminio iniziarono dopo il settembre 1943 quando, in seguito al crollo del regime fascista e all’armistizio, i Tedeschi occuparono l’Italia settentrionale. Le autorità della Repubblica sociale italiana collaborarono alla deportazione.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011" y="1378792"/>
            <a:ext cx="5600119" cy="3732479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3270" y="504481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0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123">
        <p:dissolve/>
      </p:transition>
    </mc:Choice>
    <mc:Fallback xmlns="">
      <p:transition spd="slow" advTm="23123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1" objId="3"/>
        <p14:stopEvt time="18234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06129" y="494270"/>
            <a:ext cx="6314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La deportazione nei campi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/>
          <a:srcRect l="1220" t="11135" r="13873" b="5990"/>
          <a:stretch/>
        </p:blipFill>
        <p:spPr>
          <a:xfrm>
            <a:off x="7851948" y="3511018"/>
            <a:ext cx="3909623" cy="28650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8"/>
          <a:srcRect l="2351" r="35834" b="40115"/>
          <a:stretch/>
        </p:blipFill>
        <p:spPr>
          <a:xfrm>
            <a:off x="563474" y="3834650"/>
            <a:ext cx="3756454" cy="27322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8"/>
          <a:srcRect l="60913" t="59073" r="1876" b="2469"/>
          <a:stretch/>
        </p:blipFill>
        <p:spPr>
          <a:xfrm>
            <a:off x="4426204" y="2717072"/>
            <a:ext cx="3200835" cy="248370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21491" y="1096406"/>
            <a:ext cx="10457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«…</a:t>
            </a:r>
            <a:r>
              <a:rPr lang="it-IT" sz="2400" i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il viaggio in vagoni bestiame, mai aperti, in modo da costringere i deportati a giacere per giorni nelle proprie lordure</a:t>
            </a:r>
            <a:r>
              <a:rPr lang="it-IT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…»(P. Levi) </a:t>
            </a:r>
            <a:endParaRPr lang="it-IT" sz="24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" name="AC821AA9">
            <a:hlinkClick r:id="" action="ppaction://media"/>
            <a:extLst>
              <a:ext uri="{FF2B5EF4-FFF2-40B4-BE49-F238E27FC236}">
                <a16:creationId xmlns="" xmlns:a16="http://schemas.microsoft.com/office/drawing/2014/main" id="{38D2A5F4-8026-41DA-B81E-F019D544A5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45751" y="1079045"/>
            <a:ext cx="609600" cy="60960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10" name="Segnale acust. registr.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4803" y="774245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311189"/>
      </p:ext>
    </p:extLst>
  </p:cSld>
  <p:clrMapOvr>
    <a:masterClrMapping/>
  </p:clrMapOvr>
  <p:transition xmlns:p14="http://schemas.microsoft.com/office/powerpoint/2010/main" spd="slow" advTm="793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" decel="50000" autoRev="1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8788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6" grpId="0"/>
    </p:bldLst>
  </p:timing>
  <p:extLst mod="1">
    <p:ext uri="{E180D4A7-C9FB-4DFB-919C-405C955672EB}">
      <p14:showEvtLst xmlns:p14="http://schemas.microsoft.com/office/powerpoint/2010/main">
        <p14:playEvt time="2" objId="10"/>
        <p14:stopEvt time="7937" objId="1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43" y="782923"/>
            <a:ext cx="6195786" cy="32977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529" y="2551361"/>
            <a:ext cx="5173728" cy="386491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975726" y="1149914"/>
            <a:ext cx="460765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44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L’arrivo all’ inferno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298590"/>
      </p:ext>
    </p:extLst>
  </p:cSld>
  <p:clrMapOvr>
    <a:masterClrMapping/>
  </p:clrMapOvr>
  <p:transition xmlns:p14="http://schemas.microsoft.com/office/powerpoint/2010/main" spd="slow" advTm="683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45302" y="470971"/>
            <a:ext cx="6769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Lo </a:t>
            </a:r>
            <a:r>
              <a:rPr lang="it-IT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it-IT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smistamento</a:t>
            </a:r>
            <a:endParaRPr lang="it-IT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02" y="1345284"/>
            <a:ext cx="6851949" cy="457876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397251" y="470971"/>
            <a:ext cx="459870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Malati, vecchi e bambini furono sterminati senza pietà; la gran parte di loro veniva selezionata e subito avviata alle camere a gas perché non erano adatti al lavoro. </a:t>
            </a:r>
          </a:p>
          <a:p>
            <a:r>
              <a:rPr lang="it-IT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Arrivati nei campi ad ogni deportato era assegnato un numero: da quel momento venivano chiamati solo col numero, perdevano la loro identità e aveva inizio la loro «disumanizzazione». </a:t>
            </a:r>
          </a:p>
          <a:p>
            <a:r>
              <a:rPr lang="it-IT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Il tatuaggio fu usato nel complesso di Aushwitz. </a:t>
            </a:r>
          </a:p>
          <a:p>
            <a:r>
              <a:rPr lang="it-IT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In altri campi il numero veniva cucito sugli abiti o scritto su una targhetta. </a:t>
            </a: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3536" y="491919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118619"/>
      </p:ext>
    </p:extLst>
  </p:cSld>
  <p:clrMapOvr>
    <a:masterClrMapping/>
  </p:clrMapOvr>
  <p:transition xmlns:p14="http://schemas.microsoft.com/office/powerpoint/2010/main" spd="slow" advTm="3070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  <p:extLst mod="1">
    <p:ext uri="{E180D4A7-C9FB-4DFB-919C-405C955672EB}">
      <p14:showEvtLst xmlns:p14="http://schemas.microsoft.com/office/powerpoint/2010/main">
        <p14:playEvt time="2" objId="6"/>
        <p14:stopEvt time="29848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03970" y="832270"/>
            <a:ext cx="27943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Ogni deportato, al suo arrivo al campo, se non era destinato all’eliminazione immediata, riceveva anche un simbolo distintivo colorato, di forma triangolare che veniva cucito </a:t>
            </a:r>
            <a:r>
              <a:rPr lang="it-IT" sz="2800" dirty="0">
                <a:latin typeface="Calibri" panose="020F0502020204030204" pitchFamily="34" charset="0"/>
              </a:rPr>
              <a:t>sugli abiti.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0726" y="832270"/>
            <a:ext cx="8045947" cy="5080157"/>
          </a:xfrm>
          <a:prstGeom prst="rect">
            <a:avLst/>
          </a:prstGeom>
        </p:spPr>
      </p:pic>
      <p:pic>
        <p:nvPicPr>
          <p:cNvPr id="2" name="AFD33152">
            <a:hlinkClick r:id="" action="ppaction://media"/>
            <a:extLst>
              <a:ext uri="{FF2B5EF4-FFF2-40B4-BE49-F238E27FC236}">
                <a16:creationId xmlns="" xmlns:a16="http://schemas.microsoft.com/office/drawing/2014/main" id="{518D89B1-E1E5-4C93-B606-D905EFEDE5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7073" y="335973"/>
            <a:ext cx="609600" cy="60960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7073" y="222670"/>
            <a:ext cx="609600" cy="60960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7" name="Schindlers List Theme - John Williams (mp3cut.ne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81101" y="309254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9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4636">
        <p14:warp dir="in"/>
      </p:transition>
    </mc:Choice>
    <mc:Fallback xmlns="">
      <p:transition spd="slow" advTm="1463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3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3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454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7273" numSld="1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0" objId="7"/>
        <p14:playEvt time="1" objId="6"/>
        <p14:stopEvt time="10867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1696" y="613269"/>
            <a:ext cx="33535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Per accelerare lo sterminio furono installate, negli stanzoni in cui si trovavano le docce, tubazioni dalle quali usciva un gas, lo </a:t>
            </a:r>
            <a:r>
              <a:rPr lang="it-IT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zyklon</a:t>
            </a:r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B, che in pochi minuti uccideva.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b="5756"/>
          <a:stretch/>
        </p:blipFill>
        <p:spPr>
          <a:xfrm>
            <a:off x="4672425" y="1443417"/>
            <a:ext cx="7069540" cy="444388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22167" y="381588"/>
            <a:ext cx="8988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Le camere a gas</a:t>
            </a: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6322" y="613269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5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812">
        <p14:ripple/>
      </p:transition>
    </mc:Choice>
    <mc:Fallback xmlns="">
      <p:transition spd="slow" advTm="1481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  <p:extLst mod="1">
    <p:ext uri="{E180D4A7-C9FB-4DFB-919C-405C955672EB}">
      <p14:showEvtLst xmlns:p14="http://schemas.microsoft.com/office/powerpoint/2010/main">
        <p14:playEvt time="0" objId="6"/>
        <p14:stopEvt time="11356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71055" y="1384499"/>
            <a:ext cx="11333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16164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Per eliminare il numero impressionante di cadaveri vennero costruiti forni che «</a:t>
            </a:r>
            <a:r>
              <a:rPr lang="it-IT" sz="2800" i="1" dirty="0">
                <a:solidFill>
                  <a:srgbClr val="16164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giorno e notte emanavano fumo acre…» </a:t>
            </a:r>
            <a:endParaRPr lang="it-IT" sz="28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12020" y="555710"/>
            <a:ext cx="3452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</a:rPr>
              <a:t>I </a:t>
            </a:r>
            <a:r>
              <a:rPr lang="it-IT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</a:rPr>
              <a:t>forni</a:t>
            </a:r>
            <a:r>
              <a:rPr lang="it-IT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it-IT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</a:rPr>
              <a:t>crematori</a:t>
            </a:r>
            <a:r>
              <a:rPr lang="it-IT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</a:rPr>
              <a:t> </a:t>
            </a:r>
            <a:endParaRPr lang="it-IT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21" y="2736499"/>
            <a:ext cx="4742035" cy="34774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347" y="2736499"/>
            <a:ext cx="4626267" cy="3565791"/>
          </a:xfrm>
          <a:prstGeom prst="rect">
            <a:avLst/>
          </a:prstGeom>
        </p:spPr>
      </p:pic>
      <p:pic>
        <p:nvPicPr>
          <p:cNvPr id="4" name="33BBB096">
            <a:hlinkClick r:id="" action="ppaction://media"/>
            <a:extLst>
              <a:ext uri="{FF2B5EF4-FFF2-40B4-BE49-F238E27FC236}">
                <a16:creationId xmlns="" xmlns:a16="http://schemas.microsoft.com/office/drawing/2014/main" id="{FC96BD87-1179-4CDB-A6AB-21C742BA60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5959" y="555710"/>
            <a:ext cx="609600" cy="60960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6359" y="555710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371062"/>
      </p:ext>
    </p:extLst>
  </p:cSld>
  <p:clrMapOvr>
    <a:masterClrMapping/>
  </p:clrMapOvr>
  <p:transition xmlns:p14="http://schemas.microsoft.com/office/powerpoint/2010/main" spd="slow" advTm="901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1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42424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 mod="1">
    <p:ext uri="{E180D4A7-C9FB-4DFB-919C-405C955672EB}">
      <p14:showEvtLst xmlns:p14="http://schemas.microsoft.com/office/powerpoint/2010/main">
        <p14:playEvt time="1" objId="8"/>
        <p14:stopEvt time="9019" objId="8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900545" y="3978040"/>
            <a:ext cx="1039091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radley Hand ITC" panose="03070402050302030203" pitchFamily="66" charset="0"/>
              </a:rPr>
              <a:t> 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i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radley Hand ITC" panose="03070402050302030203" pitchFamily="66" charset="0"/>
              </a:rPr>
              <a:t>"Mai dimenticherò quel fumo. Mai dimenticherò i piccoli volti dei bambini di cui avevo visto i corpi trasformarsi in volute di fumo sotto un cielo muto. Mai dimenticherò quelle fiamme che bruciarono per sempre la mia Fede. (...) Mai dimenticherò tutto ciò, anche se fossi condannato a vivere quanto Dio stesso. Mai".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463D5371-0A42-4760-9AFF-BB8AD1214193}"/>
              </a:ext>
            </a:extLst>
          </p:cNvPr>
          <p:cNvSpPr txBox="1"/>
          <p:nvPr/>
        </p:nvSpPr>
        <p:spPr>
          <a:xfrm>
            <a:off x="900545" y="848635"/>
            <a:ext cx="103909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 furia e la ferocia Nazista sterminò circa 11 Milioni di persone, di questi circa 6 Milioni erano ebrei, di cui 1 e mezzo bambini che se non vennero gassati furono usati come cavie per esperimenti pseudo scientifici. Ci furono rari casi di bambini ebrei che riuscirono a sfuggire </a:t>
            </a:r>
            <a:r>
              <a:rPr lang="it-IT" sz="2400" dirty="0" smtClean="0"/>
              <a:t>al </a:t>
            </a:r>
            <a:r>
              <a:rPr lang="it-IT" sz="2400" dirty="0"/>
              <a:t>loro tragico destino di morte, tra i piccoli sopravvissuti molti hanno raccontato il loro personale orrore quotidiano e ben 5 di loro sono diventati premi Nobel, tra cui Elie </a:t>
            </a:r>
            <a:r>
              <a:rPr lang="it-IT" sz="2400" dirty="0" err="1"/>
              <a:t>Wiesel</a:t>
            </a:r>
            <a:r>
              <a:rPr lang="it-IT" sz="2400" dirty="0"/>
              <a:t> scrittore e premio Nobel per la pace 1986, che nel suo </a:t>
            </a:r>
            <a:r>
              <a:rPr lang="it-IT" sz="2400" dirty="0" smtClean="0"/>
              <a:t>libro La </a:t>
            </a:r>
            <a:r>
              <a:rPr lang="it-IT" sz="2400" i="1" dirty="0" smtClean="0"/>
              <a:t>notte </a:t>
            </a:r>
            <a:r>
              <a:rPr lang="it-IT" sz="2400" dirty="0" smtClean="0"/>
              <a:t>raccontò </a:t>
            </a:r>
            <a:r>
              <a:rPr lang="it-IT" sz="2400" dirty="0"/>
              <a:t>la sua personale esperienza di superstite.</a:t>
            </a: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6655" y="345374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10564"/>
      </p:ext>
    </p:extLst>
  </p:cSld>
  <p:clrMapOvr>
    <a:masterClrMapping/>
  </p:clrMapOvr>
  <p:transition xmlns:p14="http://schemas.microsoft.com/office/powerpoint/2010/main" spd="slow" advTm="5325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53256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73" y="247135"/>
            <a:ext cx="11528854" cy="6351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587821" y="596865"/>
            <a:ext cx="80321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Hitler, leader dei nazional socialisti meglio conosciuti come nazisti, salì al potere in Germania nel 1933 e diede inizio a quella che verrà chiamata era nazista che si concluderà nel 1945 con la fine della seconda guerra mondiale.</a:t>
            </a:r>
          </a:p>
          <a:p>
            <a:r>
              <a:rPr lang="it-IT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Il nazismo fece dell’attacco agli ebrei uno dei propri elementi fondanti. Dal momento in cui giunse al potere, si scagliò contro i cittadini ebrei con ogni mezzo di propaganda e con una fitta campagna di leggi. Per convincere anche la pubblica opinione della necessità di questa lotta, furono utilizzate le </a:t>
            </a:r>
            <a:r>
              <a:rPr lang="it-IT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accuse </a:t>
            </a:r>
            <a:r>
              <a:rPr lang="it-IT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di inquinamento della razza ariana e di arricchimento mediante lo sfruttamento del lavoro e delle disgrazie economiche altrui. </a:t>
            </a:r>
          </a:p>
          <a:p>
            <a:r>
              <a:rPr lang="it-IT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Il </a:t>
            </a:r>
            <a:r>
              <a:rPr lang="it-IT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nazismo aspirava ad un </a:t>
            </a:r>
            <a:r>
              <a:rPr lang="it-IT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mondo dominato da una razza eletta e purificato da ogni genere di imperfezione e differenza quindi perseguitano: oppositori, ebrei, zingari, omosessuali,  testimoni di Geova, portatori di handicap</a:t>
            </a:r>
            <a:r>
              <a:rPr lang="it-IT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.</a:t>
            </a:r>
            <a:endParaRPr lang="it-IT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6241" y="1201925"/>
            <a:ext cx="2587879" cy="3452252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5380" y="5137405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4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6836">
        <p14:glitter pattern="hexagon"/>
      </p:transition>
    </mc:Choice>
    <mc:Fallback xmlns="">
      <p:transition spd="slow" advTm="5683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0" objId="6"/>
        <p14:stopEvt time="52943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44336" y="492173"/>
            <a:ext cx="923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 giornata della memoria</a:t>
            </a:r>
          </a:p>
        </p:txBody>
      </p:sp>
      <p:sp>
        <p:nvSpPr>
          <p:cNvPr id="3" name="Rettangolo 2"/>
          <p:cNvSpPr/>
          <p:nvPr/>
        </p:nvSpPr>
        <p:spPr>
          <a:xfrm>
            <a:off x="820881" y="1370759"/>
            <a:ext cx="104844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dirty="0"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La  "</a:t>
            </a:r>
            <a:r>
              <a:rPr lang="it-IT" altLang="it-IT" sz="2800" b="1" dirty="0"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Giornata della Memoria</a:t>
            </a:r>
            <a:r>
              <a:rPr lang="it-IT" altLang="it-IT" sz="2800" dirty="0"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" è stata istituita dal Parlamento Italiano nel 2000 per ricordare le vittime delle persecuzioni fasciste e </a:t>
            </a:r>
            <a:r>
              <a:rPr lang="it-IT" altLang="it-IT" sz="2800" dirty="0" smtClean="0"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naziste, degli </a:t>
            </a:r>
            <a:r>
              <a:rPr lang="it-IT" altLang="it-IT" sz="2800" dirty="0"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ebrei, degli oppositori politici, di gruppi etnici e religiosi dichiarati da Hitler </a:t>
            </a:r>
            <a:r>
              <a:rPr lang="it-IT" altLang="it-IT" sz="2800" dirty="0" smtClean="0"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indegni </a:t>
            </a:r>
            <a:r>
              <a:rPr lang="it-IT" altLang="it-IT" sz="2800" dirty="0"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di vivere.</a:t>
            </a:r>
            <a:r>
              <a:rPr lang="it-IT" altLang="it-IT" sz="28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it-IT" altLang="it-IT" sz="28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La data prescelta è quella dell' anniversario della liberazione del campo di sterminio nazista di </a:t>
            </a:r>
            <a:r>
              <a:rPr lang="it-IT" altLang="it-IT" sz="28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Auschwitz, avvenuta </a:t>
            </a:r>
            <a:r>
              <a:rPr lang="it-IT" altLang="it-IT" sz="28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ad opera delle avanguardie della  Armata Rossa 27 gennaio 1945.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81454" y="5250166"/>
            <a:ext cx="9473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Tutti coloro che dimenticano il loro passato sono costretti a riviverlo.(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P.Levi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5772" y="645032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8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4703">
        <p14:glitter dir="r"/>
      </p:transition>
    </mc:Choice>
    <mc:Fallback xmlns="">
      <p:transition spd="slow" advTm="3470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09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40" decel="50000" autoRev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2" fill="hold">
                                          <p:stCondLst>
                                            <p:cond delay="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</p:bldLst>
  </p:timing>
  <p:extLst mod="1">
    <p:ext uri="{E180D4A7-C9FB-4DFB-919C-405C955672EB}">
      <p14:showEvtLst xmlns:p14="http://schemas.microsoft.com/office/powerpoint/2010/main">
        <p14:playEvt time="1" objId="6"/>
        <p14:stopEvt time="31866" objId="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2141"/>
          <a:stretch/>
        </p:blipFill>
        <p:spPr>
          <a:xfrm>
            <a:off x="7621570" y="3900119"/>
            <a:ext cx="4333869" cy="259939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046" y="4837747"/>
            <a:ext cx="5804524" cy="166176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046" y="2628946"/>
            <a:ext cx="5804524" cy="220880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570" y="851844"/>
            <a:ext cx="4333869" cy="307051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94778" y="819924"/>
            <a:ext cx="6192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Memoriale </a:t>
            </a:r>
            <a:r>
              <a:rPr lang="it-IT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della shoah di Milano</a:t>
            </a:r>
          </a:p>
          <a:p>
            <a:r>
              <a:rPr lang="it-IT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Stazione centrale binario 21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3726508"/>
      </p:ext>
    </p:extLst>
  </p:cSld>
  <p:clrMapOvr>
    <a:masterClrMapping/>
  </p:clrMapOvr>
  <p:transition xmlns:p14="http://schemas.microsoft.com/office/powerpoint/2010/main" spd="slow" advTm="1067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39" y="2213263"/>
            <a:ext cx="2922443" cy="389659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90" y="576695"/>
            <a:ext cx="3567545" cy="26756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90" y="3273136"/>
            <a:ext cx="3567545" cy="28367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47" y="2217762"/>
            <a:ext cx="2922443" cy="389659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07720" y="53400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36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Trieste, Italia, </a:t>
            </a:r>
            <a:r>
              <a:rPr lang="it-IT" sz="3600" i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Risiera di San Sabba. </a:t>
            </a:r>
            <a:endParaRPr lang="it-IT" sz="36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16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518">
        <p:blinds dir="vert"/>
      </p:transition>
    </mc:Choice>
    <mc:Fallback xmlns="">
      <p:transition spd="slow" advTm="20518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63" y="718332"/>
            <a:ext cx="5885287" cy="465956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28563" y="5636875"/>
            <a:ext cx="9780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Auschwitz oggi</a:t>
            </a:r>
            <a:r>
              <a:rPr lang="it-IT" sz="4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. </a:t>
            </a:r>
            <a:endParaRPr lang="it-IT" sz="40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850" y="3317949"/>
            <a:ext cx="3895364" cy="20751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850" y="703141"/>
            <a:ext cx="3895364" cy="259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1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1291">
        <p14:warp dir="in"/>
      </p:transition>
    </mc:Choice>
    <mc:Fallback xmlns="">
      <p:transition spd="slow" advTm="1129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45" y="3055056"/>
            <a:ext cx="5108891" cy="340795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20228" y="565529"/>
            <a:ext cx="934835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2800" b="1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Yad</a:t>
            </a:r>
            <a:r>
              <a:rPr lang="it-IT" sz="28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it-IT" sz="2800" b="1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Vashem</a:t>
            </a:r>
            <a:r>
              <a:rPr lang="it-IT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it-IT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è </a:t>
            </a:r>
            <a:r>
              <a:rPr lang="it-IT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l’ente nazionale per la memoria della Shoah </a:t>
            </a:r>
            <a:r>
              <a:rPr lang="it-IT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che ha </a:t>
            </a:r>
            <a:r>
              <a:rPr lang="it-IT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il compito di </a:t>
            </a:r>
            <a:r>
              <a:rPr lang="it-IT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documentare e tramandare </a:t>
            </a:r>
            <a:r>
              <a:rPr lang="it-IT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la storia del popolo ebraico durante il periodo della Shoah, preservando </a:t>
            </a:r>
            <a:r>
              <a:rPr lang="it-IT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la memoria di ognuna delle sei milioni di vittime </a:t>
            </a:r>
            <a:r>
              <a:rPr lang="it-IT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- per mezzo dei suoi archivi, della biblioteca, della Scuola e dei musei. </a:t>
            </a:r>
          </a:p>
          <a:p>
            <a:r>
              <a:rPr lang="it-IT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Ha inoltre il compito di </a:t>
            </a:r>
            <a:r>
              <a:rPr lang="it-IT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ricordare i Giusti tra le Nazioni</a:t>
            </a:r>
            <a:r>
              <a:rPr lang="it-IT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, che rischiarono le loro vite per aiutare gli ebrei durante la Shoah </a:t>
            </a:r>
            <a:endParaRPr lang="it-IT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214" y="3052565"/>
            <a:ext cx="5094531" cy="3410450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7296" y="405384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334554"/>
      </p:ext>
    </p:extLst>
  </p:cSld>
  <p:clrMapOvr>
    <a:masterClrMapping/>
  </p:clrMapOvr>
  <p:transition xmlns:p14="http://schemas.microsoft.com/office/powerpoint/2010/main" spd="slow" advTm="26687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6"/>
        <p14:stopEvt time="23368" objId="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90" y="1376015"/>
            <a:ext cx="6341046" cy="391109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266710" y="883572"/>
            <a:ext cx="42520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36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Il «viale dei giusti» </a:t>
            </a:r>
            <a:r>
              <a:rPr lang="it-IT" sz="24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è stato creato nel 1962 a </a:t>
            </a:r>
            <a:r>
              <a:rPr lang="it-IT" sz="2400" dirty="0" smtClean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Gerusalemme per </a:t>
            </a:r>
            <a:r>
              <a:rPr lang="it-IT" sz="24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ricordare tutti coloro che, animati da amore per il prossimo e per la giustizia, hanno salvato ebrei dalla deportazione e dalla morte mettendo a rischio la propria vita. Ad ogni «giusto tra le nazioni» è associato un albero. </a:t>
            </a:r>
            <a:endParaRPr lang="it-IT" sz="24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8203" y="578772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068140"/>
      </p:ext>
    </p:extLst>
  </p:cSld>
  <p:clrMapOvr>
    <a:masterClrMapping/>
  </p:clrMapOvr>
  <p:transition xmlns:p14="http://schemas.microsoft.com/office/powerpoint/2010/main" spd="slow" advTm="19762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18999" objId="6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042053"/>
            <a:ext cx="6636327" cy="465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ttangolo 2"/>
          <p:cNvSpPr/>
          <p:nvPr/>
        </p:nvSpPr>
        <p:spPr>
          <a:xfrm>
            <a:off x="845127" y="443332"/>
            <a:ext cx="6096000" cy="17312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2800" b="1" dirty="0">
                <a:solidFill>
                  <a:srgbClr val="16164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Berlino: monumento agli ebrei europei vittime dell’ olocausto </a:t>
            </a:r>
          </a:p>
          <a:p>
            <a:r>
              <a:rPr lang="it-IT" sz="2000" dirty="0">
                <a:solidFill>
                  <a:srgbClr val="16164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progettato da Peter </a:t>
            </a:r>
            <a:r>
              <a:rPr lang="it-IT" sz="2000" dirty="0" err="1">
                <a:solidFill>
                  <a:srgbClr val="16164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Eisenman</a:t>
            </a:r>
            <a:r>
              <a:rPr lang="it-IT" sz="2000" dirty="0">
                <a:solidFill>
                  <a:srgbClr val="16164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, architetto di origine ebraica</a:t>
            </a:r>
            <a:r>
              <a:rPr lang="it-IT" sz="2000" b="1" dirty="0">
                <a:solidFill>
                  <a:srgbClr val="16164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</a:rPr>
              <a:t>. </a:t>
            </a:r>
            <a:endParaRPr lang="it-IT" sz="28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CEC921B4-9313-4556-8AF5-7154B456C4B2}"/>
              </a:ext>
            </a:extLst>
          </p:cNvPr>
          <p:cNvSpPr txBox="1"/>
          <p:nvPr/>
        </p:nvSpPr>
        <p:spPr>
          <a:xfrm>
            <a:off x="7481454" y="261681"/>
            <a:ext cx="3493828" cy="96026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Creato dagli alunni di </a:t>
            </a:r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2</a:t>
            </a:r>
            <a:r>
              <a:rPr lang="it-IT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°D </a:t>
            </a:r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:</a:t>
            </a: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GIUSEPPE BRUNO</a:t>
            </a: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SALVO FALLETTA</a:t>
            </a: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DANIELE ALOISIO</a:t>
            </a: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GIORGIO AMATO</a:t>
            </a: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ANTONIO CATANIA </a:t>
            </a:r>
          </a:p>
          <a:p>
            <a:endParaRPr lang="it-IT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it-IT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voce registrata di: Daniele Aloisio</a:t>
            </a: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Giorgio Amato</a:t>
            </a:r>
          </a:p>
          <a:p>
            <a:r>
              <a:rPr lang="it-IT" sz="2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Antonio Catania</a:t>
            </a:r>
            <a:endParaRPr lang="it-IT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it-IT" sz="240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it-IT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Progettazione tecnica:</a:t>
            </a: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Giuseppe Bruno </a:t>
            </a: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Salvo </a:t>
            </a:r>
            <a:r>
              <a:rPr lang="it-IT" sz="2400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Falletta</a:t>
            </a:r>
            <a:endParaRPr lang="it-IT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it-IT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it-IT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Animazioni: Giuseppe Bruno </a:t>
            </a: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BY: </a:t>
            </a:r>
            <a:r>
              <a:rPr lang="it-IT" sz="2400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POWERPOINToffice</a:t>
            </a:r>
            <a:endParaRPr lang="it-IT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it-IT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r>
              <a:rPr lang="it-IT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Grazie per la visione!</a:t>
            </a:r>
          </a:p>
          <a:p>
            <a:endParaRPr lang="it-IT" dirty="0"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6009" y="443332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381654"/>
      </p:ext>
    </p:extLst>
  </p:cSld>
  <p:clrMapOvr>
    <a:masterClrMapping/>
  </p:clrMapOvr>
  <p:transition xmlns:p14="http://schemas.microsoft.com/office/powerpoint/2010/main" spd="slow" advTm="23545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" decel="50000" autoRev="1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87"/>
                            </p:stCondLst>
                            <p:childTnLst>
                              <p:par>
                                <p:cTn id="18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  <p:extLst mod="1">
    <p:ext uri="{E180D4A7-C9FB-4DFB-919C-405C955672EB}">
      <p14:showEvtLst xmlns:p14="http://schemas.microsoft.com/office/powerpoint/2010/main">
        <p14:playEvt time="0" objId="6"/>
        <p14:stopEvt time="7647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7482" y="1312183"/>
            <a:ext cx="580851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</a:rPr>
              <a:t>Primi provvedimenti </a:t>
            </a:r>
            <a:r>
              <a:rPr lang="it-IT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furono:</a:t>
            </a:r>
          </a:p>
          <a:p>
            <a:r>
              <a:rPr lang="it-IT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il  </a:t>
            </a: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</a:rPr>
              <a:t>boicottaggio degli esercizi commerciali ebraici, </a:t>
            </a:r>
            <a:r>
              <a:rPr lang="it-IT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l’ allontanamento </a:t>
            </a: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</a:rPr>
              <a:t>degli ebrei dagli impieghi </a:t>
            </a:r>
            <a:r>
              <a:rPr lang="it-IT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pubblici</a:t>
            </a: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 </a:t>
            </a: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</a:rPr>
              <a:t>da società </a:t>
            </a:r>
            <a:r>
              <a:rPr lang="it-IT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sportive, il divieto di esercitare alcune professioni e </a:t>
            </a: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</a:rPr>
              <a:t>il rogo dei libri e della stampa ebraici.</a:t>
            </a:r>
          </a:p>
          <a:p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</a:rPr>
              <a:t>Questi provvedimenti persecutori </a:t>
            </a:r>
            <a:r>
              <a:rPr lang="it-IT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avevano lo scopo di </a:t>
            </a: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</a:rPr>
              <a:t>costringere gli ebrei ad emigrare lasciando </a:t>
            </a:r>
            <a:r>
              <a:rPr lang="it-IT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la maggior parte del loro patrimonio </a:t>
            </a: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</a:rPr>
              <a:t>in Germania.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1258" t="3336" r="2634" b="2669"/>
          <a:stretch/>
        </p:blipFill>
        <p:spPr>
          <a:xfrm>
            <a:off x="6096000" y="1585072"/>
            <a:ext cx="5582856" cy="3998298"/>
          </a:xfrm>
          <a:prstGeom prst="rect">
            <a:avLst/>
          </a:prstGeom>
          <a:effectLst>
            <a:glow rad="1130300">
              <a:schemeClr val="accent1">
                <a:alpha val="30000"/>
              </a:schemeClr>
            </a:glow>
          </a:effectLst>
        </p:spPr>
      </p:pic>
      <p:sp>
        <p:nvSpPr>
          <p:cNvPr id="4" name="CasellaDiTesto 3"/>
          <p:cNvSpPr txBox="1"/>
          <p:nvPr/>
        </p:nvSpPr>
        <p:spPr>
          <a:xfrm>
            <a:off x="4171973" y="237942"/>
            <a:ext cx="6932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Il</a:t>
            </a:r>
            <a:r>
              <a:rPr lang="it-IT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boicottaggio</a:t>
            </a:r>
            <a:endParaRPr lang="it-IT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8544" y="554299"/>
            <a:ext cx="609600" cy="593605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06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809">
        <p14:ripple/>
      </p:transition>
    </mc:Choice>
    <mc:Fallback xmlns="">
      <p:transition spd="slow" advTm="3280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434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</p:bldLst>
  </p:timing>
  <p:extLst mod="1">
    <p:ext uri="{E180D4A7-C9FB-4DFB-919C-405C955672EB}">
      <p14:showEvtLst xmlns:p14="http://schemas.microsoft.com/office/powerpoint/2010/main">
        <p14:playEvt time="1" objId="7"/>
        <p14:stopEvt time="21265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101487" y="483002"/>
            <a:ext cx="8031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92D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La persecuzione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5298B559-C721-4603-B789-770C46D3A635}"/>
              </a:ext>
            </a:extLst>
          </p:cNvPr>
          <p:cNvSpPr/>
          <p:nvPr/>
        </p:nvSpPr>
        <p:spPr>
          <a:xfrm>
            <a:off x="538735" y="1397675"/>
            <a:ext cx="111573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15 settembre 1935 </a:t>
            </a:r>
            <a:r>
              <a:rPr lang="it-IT" sz="40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, le Leggi </a:t>
            </a:r>
            <a:r>
              <a:rPr lang="it-IT" sz="4000" dirty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di Norimberga mettono il fondamento giuridico per dichiarare gli ebrei tedeschi non appartenenti </a:t>
            </a:r>
            <a:r>
              <a:rPr lang="it-IT" sz="40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al “ </a:t>
            </a:r>
            <a:r>
              <a:rPr lang="it-IT" sz="4000" dirty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popolo tedesco” e instaurare un regime di segregazione razziale: esse sanciscono la perdita dei diritti civili e politici e vietano i rapporti matrimoniali o sessuali fra membri del popolo tedesco ed ebrei. Legge per la protezione del sangue e dell’onore </a:t>
            </a:r>
            <a:r>
              <a:rPr lang="it-IT" sz="40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tedesco.</a:t>
            </a:r>
            <a:endParaRPr lang="it-IT" sz="4000" dirty="0">
              <a:ln w="0"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7733" y="519733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7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1686">
        <p14:switch dir="r"/>
      </p:transition>
    </mc:Choice>
    <mc:Fallback xmlns="">
      <p:transition spd="slow" advTm="3168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3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3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2"/>
        <p14:stopEvt time="25202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6238" y="1025415"/>
            <a:ext cx="6759133" cy="471291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06629" y="502045"/>
            <a:ext cx="4357810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it-IT" altLang="it-IT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Nel novembre 1938, a </a:t>
            </a:r>
            <a:r>
              <a:rPr lang="it-IT" altLang="it-IT" sz="32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Parigi, </a:t>
            </a:r>
            <a:r>
              <a:rPr lang="it-IT" altLang="it-IT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venne ucciso un diplomatico tedesco ad opera di un giovane ebreo. Le SS(unità di protezione) si scatenarono e nella notte del l’ 8 novembre furono incendiate sinagoghe, distrutti negozi ebrei e massacrate centinaia di persone</a:t>
            </a:r>
          </a:p>
        </p:txBody>
      </p:sp>
      <p:pic>
        <p:nvPicPr>
          <p:cNvPr id="2" name="EFD2D746">
            <a:hlinkClick r:id="" action="ppaction://media"/>
            <a:extLst>
              <a:ext uri="{FF2B5EF4-FFF2-40B4-BE49-F238E27FC236}">
                <a16:creationId xmlns="" xmlns:a16="http://schemas.microsoft.com/office/drawing/2014/main" id="{038AE137-BC29-41FE-80FB-1425DF9F9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685" end="9988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37570" y="462944"/>
            <a:ext cx="609600" cy="60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7471" y="542425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5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3321">
        <p14:shred/>
      </p:transition>
    </mc:Choice>
    <mc:Fallback xmlns="">
      <p:transition spd="slow" advTm="2332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9697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1" objId="6"/>
        <p14:stopEvt time="19549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4364" y="506383"/>
            <a:ext cx="4630309" cy="584523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64024" y="566677"/>
            <a:ext cx="626432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3200" dirty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In quello stesso anno il governo fascista guidato da Mussolini, alleato della Germania Nazista, promulgò le leggi razziali che discriminavano i cittadini italiani ebrei.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327" y="3428999"/>
            <a:ext cx="4975223" cy="2798563"/>
          </a:xfrm>
          <a:prstGeom prst="rect">
            <a:avLst/>
          </a:prstGeom>
        </p:spPr>
      </p:pic>
      <p:pic>
        <p:nvPicPr>
          <p:cNvPr id="6" name="931F7BE3">
            <a:hlinkClick r:id="" action="ppaction://media"/>
            <a:extLst>
              <a:ext uri="{FF2B5EF4-FFF2-40B4-BE49-F238E27FC236}">
                <a16:creationId xmlns="" xmlns:a16="http://schemas.microsoft.com/office/drawing/2014/main" id="{A4007390-8E8C-489E-8B35-4C2B621F94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3657" y="3909753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1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388">
        <p14:prism isInverted="1"/>
      </p:transition>
    </mc:Choice>
    <mc:Fallback xmlns="">
      <p:transition spd="slow" advTm="1638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8788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6"/>
        <p14:playEvt time="2" objId="7"/>
        <p14:stopEvt time="11701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913" y="546782"/>
            <a:ext cx="4628930" cy="56451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414" y="546782"/>
            <a:ext cx="4853645" cy="5645107"/>
          </a:xfrm>
          <a:prstGeom prst="rect">
            <a:avLst/>
          </a:prstGeom>
        </p:spPr>
      </p:pic>
      <p:pic>
        <p:nvPicPr>
          <p:cNvPr id="3" name="7C484348">
            <a:hlinkClick r:id="" action="ppaction://media"/>
            <a:extLst>
              <a:ext uri="{FF2B5EF4-FFF2-40B4-BE49-F238E27FC236}">
                <a16:creationId xmlns="" xmlns:a16="http://schemas.microsoft.com/office/drawing/2014/main" id="{E312B798-51B3-48BF-B04D-22FC7DDBD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1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8436" y="1936443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314411"/>
      </p:ext>
    </p:extLst>
  </p:cSld>
  <p:clrMapOvr>
    <a:masterClrMapping/>
  </p:clrMapOvr>
  <p:transition xmlns:p14="http://schemas.microsoft.com/office/powerpoint/2010/main" spd="slow" advTm="28652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6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9484" y="31748"/>
            <a:ext cx="4551405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it-IT" sz="2400" dirty="0">
              <a:latin typeface="Calibri" panose="020F0502020204030204" pitchFamily="34" charset="0"/>
            </a:endParaRPr>
          </a:p>
          <a:p>
            <a:r>
              <a:rPr lang="it-IT" sz="2800" dirty="0">
                <a:solidFill>
                  <a:srgbClr val="006F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1939 </a:t>
            </a:r>
            <a:r>
              <a:rPr lang="it-IT" sz="28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l’esercito tedesco invade la Polonia: scoppia la seconda guerra mondiale.</a:t>
            </a:r>
          </a:p>
          <a:p>
            <a:r>
              <a:rPr lang="it-IT" sz="28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Nella Polonia </a:t>
            </a:r>
            <a:r>
              <a:rPr lang="it-IT" sz="28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occupata, circa </a:t>
            </a:r>
            <a:r>
              <a:rPr lang="it-IT" sz="28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due milioni di Ebrei polacchi , furono trasferiti in appositi ghetti chiusi da mura e fili spinati senza poter uscire né comunicare con </a:t>
            </a:r>
            <a:r>
              <a:rPr lang="it-IT" sz="28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l’esterno. Ristretti </a:t>
            </a:r>
            <a:r>
              <a:rPr lang="it-IT" sz="28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in tuguri </a:t>
            </a:r>
            <a:r>
              <a:rPr lang="it-IT" sz="28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fatiscenti</a:t>
            </a:r>
            <a:r>
              <a:rPr lang="it-IT" sz="28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it-IT" sz="28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e </a:t>
            </a:r>
            <a:r>
              <a:rPr lang="it-IT" sz="28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costretti alla fame. </a:t>
            </a:r>
          </a:p>
          <a:p>
            <a:endParaRPr lang="it-IT" sz="24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</a:endParaRPr>
          </a:p>
          <a:p>
            <a:endParaRPr lang="it-IT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992615" y="608697"/>
            <a:ext cx="41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 ghettizzazione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889" y="1656674"/>
            <a:ext cx="6713986" cy="4592629"/>
          </a:xfrm>
          <a:prstGeom prst="rect">
            <a:avLst/>
          </a:prstGeom>
        </p:spPr>
      </p:pic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5319" y="352271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5899981"/>
      </p:ext>
    </p:extLst>
  </p:cSld>
  <p:clrMapOvr>
    <a:masterClrMapping/>
  </p:clrMapOvr>
  <p:transition xmlns:p14="http://schemas.microsoft.com/office/powerpoint/2010/main" spd="slow" advTm="2613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 mod="1">
    <p:ext uri="{E180D4A7-C9FB-4DFB-919C-405C955672EB}">
      <p14:showEvtLst xmlns:p14="http://schemas.microsoft.com/office/powerpoint/2010/main">
        <p14:playEvt time="1" objId="8"/>
        <p14:stopEvt time="19798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3630" y="417332"/>
            <a:ext cx="4770633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Con l ’invasione dell’Unione Sovietica, nel giugno 1941, e l’occupazione di un territorio con una popolazione molto vasta, iniziò la vera e propria azione di sterminio degli Ebrei attraverso le fucilazioni di massa eseguite da unità d’azione speciali delle SS( le </a:t>
            </a:r>
            <a:r>
              <a:rPr lang="it-IT" sz="28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Einsatzgruppen</a:t>
            </a:r>
            <a:r>
              <a:rPr lang="it-IT" sz="28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) operative sia in Polonia sia</a:t>
            </a:r>
          </a:p>
          <a:p>
            <a:r>
              <a:rPr lang="it-IT" sz="28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</a:rPr>
              <a:t>in Unione Sovietica. </a:t>
            </a:r>
          </a:p>
          <a:p>
            <a:endParaRPr lang="it-IT" sz="2000" dirty="0"/>
          </a:p>
          <a:p>
            <a:endParaRPr lang="it-IT" sz="2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4175" t="6052" r="7385" b="16353"/>
          <a:stretch/>
        </p:blipFill>
        <p:spPr>
          <a:xfrm>
            <a:off x="4843146" y="1040966"/>
            <a:ext cx="7030720" cy="4631263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0691" y="250371"/>
            <a:ext cx="609600" cy="609600"/>
          </a:xfrm>
          <a:prstGeom prst="rect">
            <a:avLst/>
          </a:prstGeom>
          <a:effectLst>
            <a:softEdge rad="1270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4852718"/>
      </p:ext>
    </p:extLst>
  </p:cSld>
  <p:clrMapOvr>
    <a:masterClrMapping/>
  </p:clrMapOvr>
  <p:transition xmlns:p14="http://schemas.microsoft.com/office/powerpoint/2010/main" spd="slow" advTm="24519">
    <p:pull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" objId="5"/>
        <p14:stopEvt time="20433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5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Base">
  <a:themeElements>
    <a:clrScheme name="Arancione ross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Base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2308</TotalTime>
  <Words>1332</Words>
  <Application>Microsoft Macintosh PowerPoint</Application>
  <PresentationFormat>Personalizzato</PresentationFormat>
  <Paragraphs>84</Paragraphs>
  <Slides>26</Slides>
  <Notes>0</Notes>
  <HiddenSlides>0</HiddenSlides>
  <MMClips>30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Base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amalia</dc:creator>
  <cp:lastModifiedBy>PR PR</cp:lastModifiedBy>
  <cp:revision>134</cp:revision>
  <dcterms:created xsi:type="dcterms:W3CDTF">2018-02-13T21:04:56Z</dcterms:created>
  <dcterms:modified xsi:type="dcterms:W3CDTF">2018-03-07T05:55:08Z</dcterms:modified>
</cp:coreProperties>
</file>